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sldIdLst>
    <p:sldId id="256" r:id="rId2"/>
    <p:sldId id="592" r:id="rId3"/>
    <p:sldId id="612" r:id="rId4"/>
    <p:sldId id="613" r:id="rId5"/>
    <p:sldId id="616" r:id="rId6"/>
    <p:sldId id="617" r:id="rId7"/>
    <p:sldId id="618" r:id="rId8"/>
    <p:sldId id="664" r:id="rId9"/>
    <p:sldId id="665" r:id="rId10"/>
    <p:sldId id="666" r:id="rId11"/>
    <p:sldId id="620" r:id="rId12"/>
    <p:sldId id="621" r:id="rId13"/>
    <p:sldId id="622" r:id="rId14"/>
    <p:sldId id="623" r:id="rId15"/>
    <p:sldId id="624" r:id="rId16"/>
    <p:sldId id="625" r:id="rId17"/>
    <p:sldId id="626" r:id="rId18"/>
    <p:sldId id="627" r:id="rId19"/>
    <p:sldId id="668" r:id="rId20"/>
    <p:sldId id="629" r:id="rId21"/>
    <p:sldId id="630" r:id="rId22"/>
    <p:sldId id="631" r:id="rId23"/>
    <p:sldId id="632" r:id="rId24"/>
    <p:sldId id="633" r:id="rId25"/>
    <p:sldId id="634" r:id="rId26"/>
    <p:sldId id="635" r:id="rId27"/>
    <p:sldId id="636" r:id="rId28"/>
    <p:sldId id="637" r:id="rId29"/>
    <p:sldId id="599" r:id="rId30"/>
    <p:sldId id="598" r:id="rId31"/>
    <p:sldId id="540" r:id="rId32"/>
    <p:sldId id="667" r:id="rId33"/>
    <p:sldId id="669" r:id="rId34"/>
    <p:sldId id="670" r:id="rId35"/>
    <p:sldId id="671" r:id="rId36"/>
    <p:sldId id="672" r:id="rId37"/>
    <p:sldId id="673" r:id="rId38"/>
    <p:sldId id="674" r:id="rId39"/>
    <p:sldId id="675" r:id="rId40"/>
    <p:sldId id="676" r:id="rId41"/>
    <p:sldId id="677" r:id="rId42"/>
    <p:sldId id="640" r:id="rId43"/>
    <p:sldId id="555" r:id="rId44"/>
    <p:sldId id="639" r:id="rId45"/>
    <p:sldId id="607" r:id="rId46"/>
    <p:sldId id="536" r:id="rId47"/>
    <p:sldId id="650" r:id="rId48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00040"/>
    <a:srgbClr val="000080"/>
    <a:srgbClr val="66FFFF"/>
    <a:srgbClr val="FF23D2"/>
    <a:srgbClr val="FF9CDF"/>
    <a:srgbClr val="FF0000"/>
    <a:srgbClr val="0000C2"/>
    <a:srgbClr val="0000CB"/>
    <a:srgbClr val="0000D8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783" autoAdjust="0"/>
  </p:normalViewPr>
  <p:slideViewPr>
    <p:cSldViewPr snapToGrid="0" snapToObjects="1">
      <p:cViewPr>
        <p:scale>
          <a:sx n="90" d="100"/>
          <a:sy n="90" d="100"/>
        </p:scale>
        <p:origin x="-1000" y="-12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72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690F-F472-7047-B37E-91EA80824B67}" type="datetimeFigureOut">
              <a:rPr lang="en-US" smtClean="0"/>
              <a:t>3/28/17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C96C-2384-E447-B0FA-6BAFC40E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476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690F-F472-7047-B37E-91EA80824B67}" type="datetimeFigureOut">
              <a:rPr lang="en-US" smtClean="0"/>
              <a:t>3/28/17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C96C-2384-E447-B0FA-6BAFC40E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15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80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80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690F-F472-7047-B37E-91EA80824B67}" type="datetimeFigureOut">
              <a:rPr lang="en-US" smtClean="0"/>
              <a:t>3/28/17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C96C-2384-E447-B0FA-6BAFC40E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38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690F-F472-7047-B37E-91EA80824B67}" type="datetimeFigureOut">
              <a:rPr lang="en-US" smtClean="0"/>
              <a:t>3/28/17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C96C-2384-E447-B0FA-6BAFC40E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54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690F-F472-7047-B37E-91EA80824B67}" type="datetimeFigureOut">
              <a:rPr lang="en-US" smtClean="0"/>
              <a:t>3/28/17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C96C-2384-E447-B0FA-6BAFC40E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2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690F-F472-7047-B37E-91EA80824B67}" type="datetimeFigureOut">
              <a:rPr lang="en-US" smtClean="0"/>
              <a:t>3/28/17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C96C-2384-E447-B0FA-6BAFC40E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23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690F-F472-7047-B37E-91EA80824B67}" type="datetimeFigureOut">
              <a:rPr lang="en-US" smtClean="0"/>
              <a:t>3/28/17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C96C-2384-E447-B0FA-6BAFC40E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786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690F-F472-7047-B37E-91EA80824B67}" type="datetimeFigureOut">
              <a:rPr lang="en-US" smtClean="0"/>
              <a:t>3/28/17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C96C-2384-E447-B0FA-6BAFC40E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34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690F-F472-7047-B37E-91EA80824B67}" type="datetimeFigureOut">
              <a:rPr lang="en-US" smtClean="0"/>
              <a:t>3/28/17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C96C-2384-E447-B0FA-6BAFC40E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86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7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690F-F472-7047-B37E-91EA80824B67}" type="datetimeFigureOut">
              <a:rPr lang="en-US" smtClean="0"/>
              <a:t>3/28/17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C96C-2384-E447-B0FA-6BAFC40E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97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99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690F-F472-7047-B37E-91EA80824B67}" type="datetimeFigureOut">
              <a:rPr lang="en-US" smtClean="0"/>
              <a:t>3/28/17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C96C-2384-E447-B0FA-6BAFC40E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32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7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E690F-F472-7047-B37E-91EA80824B67}" type="datetimeFigureOut">
              <a:rPr lang="en-US" smtClean="0"/>
              <a:t>3/28/17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7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7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FC96C-2384-E447-B0FA-6BAFC40E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06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emf"/><Relationship Id="rId7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6" Type="http://schemas.openxmlformats.org/officeDocument/2006/relationships/image" Target="../media/image34.emf"/><Relationship Id="rId7" Type="http://schemas.openxmlformats.org/officeDocument/2006/relationships/image" Target="../media/image35.emf"/><Relationship Id="rId8" Type="http://schemas.openxmlformats.org/officeDocument/2006/relationships/image" Target="../media/image36.png"/><Relationship Id="rId9" Type="http://schemas.openxmlformats.org/officeDocument/2006/relationships/image" Target="../media/image37.emf"/><Relationship Id="rId10" Type="http://schemas.openxmlformats.org/officeDocument/2006/relationships/image" Target="../media/image38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6" Type="http://schemas.openxmlformats.org/officeDocument/2006/relationships/image" Target="../media/image34.emf"/><Relationship Id="rId7" Type="http://schemas.openxmlformats.org/officeDocument/2006/relationships/image" Target="../media/image35.emf"/><Relationship Id="rId8" Type="http://schemas.openxmlformats.org/officeDocument/2006/relationships/image" Target="../media/image38.gif"/><Relationship Id="rId9" Type="http://schemas.openxmlformats.org/officeDocument/2006/relationships/image" Target="../media/image39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5" Type="http://schemas.openxmlformats.org/officeDocument/2006/relationships/image" Target="../media/image43.emf"/><Relationship Id="rId6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47.emf"/><Relationship Id="rId5" Type="http://schemas.openxmlformats.org/officeDocument/2006/relationships/image" Target="../media/image48.emf"/><Relationship Id="rId6" Type="http://schemas.openxmlformats.org/officeDocument/2006/relationships/image" Target="../media/image49.emf"/><Relationship Id="rId7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4" Type="http://schemas.openxmlformats.org/officeDocument/2006/relationships/image" Target="../media/image59.emf"/><Relationship Id="rId5" Type="http://schemas.openxmlformats.org/officeDocument/2006/relationships/image" Target="../media/image60.emf"/><Relationship Id="rId6" Type="http://schemas.openxmlformats.org/officeDocument/2006/relationships/image" Target="../media/image45.emf"/><Relationship Id="rId7" Type="http://schemas.openxmlformats.org/officeDocument/2006/relationships/image" Target="../media/image61.emf"/><Relationship Id="rId8" Type="http://schemas.openxmlformats.org/officeDocument/2006/relationships/image" Target="../media/image49.emf"/><Relationship Id="rId9" Type="http://schemas.openxmlformats.org/officeDocument/2006/relationships/image" Target="../media/image62.emf"/><Relationship Id="rId10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4" Type="http://schemas.openxmlformats.org/officeDocument/2006/relationships/image" Target="../media/image65.emf"/><Relationship Id="rId5" Type="http://schemas.openxmlformats.org/officeDocument/2006/relationships/image" Target="../media/image66.emf"/><Relationship Id="rId6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emf"/><Relationship Id="rId3" Type="http://schemas.openxmlformats.org/officeDocument/2006/relationships/image" Target="../media/image6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4" Type="http://schemas.openxmlformats.org/officeDocument/2006/relationships/image" Target="../media/image72.emf"/><Relationship Id="rId5" Type="http://schemas.openxmlformats.org/officeDocument/2006/relationships/image" Target="../media/image7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4" Type="http://schemas.openxmlformats.org/officeDocument/2006/relationships/image" Target="../media/image77.emf"/><Relationship Id="rId5" Type="http://schemas.openxmlformats.org/officeDocument/2006/relationships/image" Target="../media/image78.emf"/><Relationship Id="rId6" Type="http://schemas.openxmlformats.org/officeDocument/2006/relationships/image" Target="../media/image79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6" Type="http://schemas.openxmlformats.org/officeDocument/2006/relationships/image" Target="../media/image6.emf"/><Relationship Id="rId7" Type="http://schemas.openxmlformats.org/officeDocument/2006/relationships/image" Target="../media/image7.emf"/><Relationship Id="rId8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4" Type="http://schemas.openxmlformats.org/officeDocument/2006/relationships/image" Target="../media/image80.emf"/><Relationship Id="rId5" Type="http://schemas.openxmlformats.org/officeDocument/2006/relationships/image" Target="../media/image8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4" Type="http://schemas.openxmlformats.org/officeDocument/2006/relationships/image" Target="../media/image84.emf"/><Relationship Id="rId5" Type="http://schemas.openxmlformats.org/officeDocument/2006/relationships/image" Target="../media/image85.emf"/><Relationship Id="rId6" Type="http://schemas.openxmlformats.org/officeDocument/2006/relationships/image" Target="../media/image86.emf"/><Relationship Id="rId7" Type="http://schemas.openxmlformats.org/officeDocument/2006/relationships/image" Target="../media/image87.emf"/><Relationship Id="rId8" Type="http://schemas.openxmlformats.org/officeDocument/2006/relationships/image" Target="../media/image88.emf"/><Relationship Id="rId9" Type="http://schemas.openxmlformats.org/officeDocument/2006/relationships/image" Target="../media/image89.emf"/><Relationship Id="rId10" Type="http://schemas.openxmlformats.org/officeDocument/2006/relationships/image" Target="../media/image90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2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4" Type="http://schemas.openxmlformats.org/officeDocument/2006/relationships/image" Target="../media/image93.emf"/><Relationship Id="rId5" Type="http://schemas.openxmlformats.org/officeDocument/2006/relationships/image" Target="../media/image9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4" Type="http://schemas.openxmlformats.org/officeDocument/2006/relationships/image" Target="../media/image96.emf"/><Relationship Id="rId5" Type="http://schemas.openxmlformats.org/officeDocument/2006/relationships/image" Target="../media/image97.emf"/><Relationship Id="rId6" Type="http://schemas.openxmlformats.org/officeDocument/2006/relationships/image" Target="../media/image98.emf"/><Relationship Id="rId7" Type="http://schemas.openxmlformats.org/officeDocument/2006/relationships/image" Target="../media/image99.emf"/><Relationship Id="rId8" Type="http://schemas.openxmlformats.org/officeDocument/2006/relationships/image" Target="../media/image100.emf"/><Relationship Id="rId9" Type="http://schemas.openxmlformats.org/officeDocument/2006/relationships/image" Target="../media/image10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4" Type="http://schemas.openxmlformats.org/officeDocument/2006/relationships/image" Target="../media/image102.emf"/><Relationship Id="rId5" Type="http://schemas.openxmlformats.org/officeDocument/2006/relationships/image" Target="../media/image103.emf"/><Relationship Id="rId6" Type="http://schemas.openxmlformats.org/officeDocument/2006/relationships/image" Target="../media/image104.emf"/><Relationship Id="rId7" Type="http://schemas.openxmlformats.org/officeDocument/2006/relationships/image" Target="../media/image105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5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4" Type="http://schemas.openxmlformats.org/officeDocument/2006/relationships/image" Target="../media/image108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6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emf"/><Relationship Id="rId3" Type="http://schemas.openxmlformats.org/officeDocument/2006/relationships/image" Target="../media/image109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4" Type="http://schemas.openxmlformats.org/officeDocument/2006/relationships/image" Target="../media/image111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2.emf"/><Relationship Id="rId3" Type="http://schemas.openxmlformats.org/officeDocument/2006/relationships/image" Target="../media/image113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4.emf"/><Relationship Id="rId3" Type="http://schemas.openxmlformats.org/officeDocument/2006/relationships/image" Target="../media/image115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6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4" Type="http://schemas.openxmlformats.org/officeDocument/2006/relationships/image" Target="../media/image118.emf"/><Relationship Id="rId5" Type="http://schemas.openxmlformats.org/officeDocument/2006/relationships/image" Target="../media/image119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0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1.emf"/><Relationship Id="rId3" Type="http://schemas.openxmlformats.org/officeDocument/2006/relationships/image" Target="../media/image12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67055" y="1361789"/>
            <a:ext cx="50174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latin typeface="+mj-lt"/>
              </a:rPr>
              <a:t>                      Misak Sargsian</a:t>
            </a:r>
          </a:p>
          <a:p>
            <a:r>
              <a:rPr lang="en-US" sz="2400" dirty="0" smtClean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latin typeface="+mj-lt"/>
              </a:rPr>
              <a:t>Florida International University, Miami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5675" y="160304"/>
            <a:ext cx="8472757" cy="1077218"/>
          </a:xfrm>
          <a:prstGeom prst="rect">
            <a:avLst/>
          </a:prstGeom>
          <a:solidFill>
            <a:srgbClr val="0000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       Short-Range Correlations in  </a:t>
            </a: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              Asymmetric Nuclei 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        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853" y="2346439"/>
            <a:ext cx="1320800" cy="11460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10359" y="5208889"/>
            <a:ext cx="4674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latin typeface="Chalkboard"/>
                <a:cs typeface="Chalkboard"/>
              </a:rPr>
              <a:t>Weizmann Institute, March 28-31, 2017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60927" y="4363050"/>
            <a:ext cx="6830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latin typeface="Chalkboard"/>
                <a:cs typeface="Chalkboard"/>
              </a:rPr>
              <a:t>Workshop on Study of High-Density Nuclear Matter with</a:t>
            </a:r>
          </a:p>
          <a:p>
            <a:r>
              <a:rPr lang="en-US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latin typeface="Chalkboard"/>
                <a:cs typeface="Chalkboard"/>
              </a:rPr>
              <a:t> </a:t>
            </a:r>
            <a:r>
              <a:rPr lang="en-US" dirty="0" smtClean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latin typeface="Chalkboard"/>
                <a:cs typeface="Chalkboard"/>
              </a:rPr>
              <a:t>                        Hadron Beams</a:t>
            </a:r>
          </a:p>
        </p:txBody>
      </p:sp>
    </p:spTree>
    <p:extLst>
      <p:ext uri="{BB962C8B-B14F-4D97-AF65-F5344CB8AC3E}">
        <p14:creationId xmlns:p14="http://schemas.microsoft.com/office/powerpoint/2010/main" val="1213915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AutoShape 1"/>
          <p:cNvSpPr>
            <a:spLocks/>
          </p:cNvSpPr>
          <p:nvPr/>
        </p:nvSpPr>
        <p:spPr bwMode="auto">
          <a:xfrm>
            <a:off x="2628900" y="419101"/>
            <a:ext cx="914400" cy="485776"/>
          </a:xfrm>
          <a:prstGeom prst="roundRect">
            <a:avLst>
              <a:gd name="adj" fmla="val 29407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06" name="AutoShape 2"/>
          <p:cNvSpPr>
            <a:spLocks/>
          </p:cNvSpPr>
          <p:nvPr/>
        </p:nvSpPr>
        <p:spPr bwMode="auto">
          <a:xfrm>
            <a:off x="4257675" y="1319216"/>
            <a:ext cx="537210" cy="24765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07" name="AutoShape 3"/>
          <p:cNvSpPr>
            <a:spLocks/>
          </p:cNvSpPr>
          <p:nvPr/>
        </p:nvSpPr>
        <p:spPr bwMode="auto">
          <a:xfrm>
            <a:off x="4343400" y="2095501"/>
            <a:ext cx="674370" cy="371476"/>
          </a:xfrm>
          <a:prstGeom prst="roundRect">
            <a:avLst>
              <a:gd name="adj" fmla="val 38458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08" name="AutoShape 4"/>
          <p:cNvSpPr>
            <a:spLocks/>
          </p:cNvSpPr>
          <p:nvPr/>
        </p:nvSpPr>
        <p:spPr bwMode="auto">
          <a:xfrm>
            <a:off x="2903220" y="2038351"/>
            <a:ext cx="914400" cy="485776"/>
          </a:xfrm>
          <a:prstGeom prst="roundRect">
            <a:avLst>
              <a:gd name="adj" fmla="val 29407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09" name="AutoShape 5"/>
          <p:cNvSpPr>
            <a:spLocks/>
          </p:cNvSpPr>
          <p:nvPr/>
        </p:nvSpPr>
        <p:spPr bwMode="auto">
          <a:xfrm>
            <a:off x="285750" y="1790710"/>
            <a:ext cx="914400" cy="581026"/>
          </a:xfrm>
          <a:prstGeom prst="roundRect">
            <a:avLst>
              <a:gd name="adj" fmla="val 24588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10" name="AutoShape 6"/>
          <p:cNvSpPr>
            <a:spLocks/>
          </p:cNvSpPr>
          <p:nvPr/>
        </p:nvSpPr>
        <p:spPr bwMode="auto">
          <a:xfrm>
            <a:off x="3754755" y="1195387"/>
            <a:ext cx="1177290" cy="495300"/>
          </a:xfrm>
          <a:prstGeom prst="roundRect">
            <a:avLst>
              <a:gd name="adj" fmla="val 2884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11" name="AutoShape 7"/>
          <p:cNvSpPr>
            <a:spLocks/>
          </p:cNvSpPr>
          <p:nvPr/>
        </p:nvSpPr>
        <p:spPr bwMode="auto">
          <a:xfrm>
            <a:off x="6097905" y="1243014"/>
            <a:ext cx="674370" cy="371476"/>
          </a:xfrm>
          <a:prstGeom prst="roundRect">
            <a:avLst>
              <a:gd name="adj" fmla="val 38458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7112" name="AutoShape 8"/>
          <p:cNvSpPr>
            <a:spLocks/>
          </p:cNvSpPr>
          <p:nvPr/>
        </p:nvSpPr>
        <p:spPr bwMode="auto">
          <a:xfrm>
            <a:off x="1988820" y="2095501"/>
            <a:ext cx="674370" cy="371476"/>
          </a:xfrm>
          <a:prstGeom prst="roundRect">
            <a:avLst>
              <a:gd name="adj" fmla="val 38458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pic>
        <p:nvPicPr>
          <p:cNvPr id="4711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1004907"/>
            <a:ext cx="3200400" cy="60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042" y="1928813"/>
            <a:ext cx="415051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8" name="AutoShape 14"/>
          <p:cNvSpPr>
            <a:spLocks/>
          </p:cNvSpPr>
          <p:nvPr/>
        </p:nvSpPr>
        <p:spPr bwMode="auto">
          <a:xfrm>
            <a:off x="3571881" y="828679"/>
            <a:ext cx="3354705" cy="862013"/>
          </a:xfrm>
          <a:prstGeom prst="roundRect">
            <a:avLst>
              <a:gd name="adj" fmla="val 19477"/>
            </a:avLst>
          </a:prstGeom>
          <a:noFill/>
          <a:ln w="25400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pic>
        <p:nvPicPr>
          <p:cNvPr id="47123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041" y="2295528"/>
            <a:ext cx="3479007" cy="319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36179" y="196818"/>
            <a:ext cx="58693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Chalkboard"/>
                <a:cs typeface="Chalkboard"/>
              </a:rPr>
              <a:t>1. Extraction of a2(A,Z) for wide range of Nuclei</a:t>
            </a:r>
            <a:r>
              <a:rPr lang="en-US" sz="2000" dirty="0" smtClean="0">
                <a:latin typeface="Chalkboard"/>
                <a:cs typeface="Chalkboard"/>
              </a:rPr>
              <a:t>  </a:t>
            </a:r>
            <a:r>
              <a:rPr lang="en-US" sz="2000" dirty="0" smtClean="0">
                <a:solidFill>
                  <a:srgbClr val="0000FF"/>
                </a:solidFill>
                <a:latin typeface="Chalkboard"/>
                <a:cs typeface="Chalkboard"/>
              </a:rPr>
              <a:t> </a:t>
            </a:r>
            <a:endParaRPr lang="en-US" sz="2000" dirty="0">
              <a:solidFill>
                <a:srgbClr val="0000FF"/>
              </a:solidFill>
              <a:latin typeface="Chalkboard"/>
              <a:cs typeface="Chalkboard"/>
            </a:endParaRPr>
          </a:p>
        </p:txBody>
      </p:sp>
      <p:sp>
        <p:nvSpPr>
          <p:cNvPr id="15" name="Rectangle 17"/>
          <p:cNvSpPr>
            <a:spLocks/>
          </p:cNvSpPr>
          <p:nvPr/>
        </p:nvSpPr>
        <p:spPr bwMode="auto">
          <a:xfrm>
            <a:off x="6300665" y="123826"/>
            <a:ext cx="150876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000" dirty="0">
                <a:solidFill>
                  <a:srgbClr val="009550"/>
                </a:solidFill>
                <a:ea typeface="ＭＳ Ｐゴシック" charset="0"/>
                <a:cs typeface="Gill Sans" charset="0"/>
              </a:rPr>
              <a:t>Day, Frankfurt, MS, </a:t>
            </a:r>
            <a:r>
              <a:rPr lang="en-US" sz="1000" dirty="0" err="1">
                <a:solidFill>
                  <a:srgbClr val="009550"/>
                </a:solidFill>
                <a:ea typeface="ＭＳ Ｐゴシック" charset="0"/>
                <a:cs typeface="Gill Sans" charset="0"/>
              </a:rPr>
              <a:t>Strikman</a:t>
            </a:r>
            <a:r>
              <a:rPr lang="en-US" sz="1000" dirty="0">
                <a:solidFill>
                  <a:srgbClr val="009550"/>
                </a:solidFill>
                <a:ea typeface="ＭＳ Ｐゴシック" charset="0"/>
                <a:cs typeface="Gill Sans" charset="0"/>
              </a:rPr>
              <a:t>, PRC 1993</a:t>
            </a:r>
          </a:p>
        </p:txBody>
      </p:sp>
      <p:sp>
        <p:nvSpPr>
          <p:cNvPr id="16" name="Rectangle 18"/>
          <p:cNvSpPr>
            <a:spLocks/>
          </p:cNvSpPr>
          <p:nvPr/>
        </p:nvSpPr>
        <p:spPr bwMode="auto">
          <a:xfrm>
            <a:off x="7543800" y="134765"/>
            <a:ext cx="150876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000" dirty="0">
                <a:solidFill>
                  <a:srgbClr val="009550"/>
                </a:solidFill>
                <a:ea typeface="ＭＳ Ｐゴシック" charset="0"/>
                <a:cs typeface="Gill Sans" charset="0"/>
              </a:rPr>
              <a:t>Frankfurt, MS, </a:t>
            </a:r>
            <a:r>
              <a:rPr lang="en-US" sz="1000" dirty="0" err="1">
                <a:solidFill>
                  <a:srgbClr val="009550"/>
                </a:solidFill>
                <a:ea typeface="ＭＳ Ｐゴシック" charset="0"/>
                <a:cs typeface="Gill Sans" charset="0"/>
              </a:rPr>
              <a:t>Strikman</a:t>
            </a:r>
            <a:r>
              <a:rPr lang="en-US" sz="1000" dirty="0">
                <a:solidFill>
                  <a:srgbClr val="009550"/>
                </a:solidFill>
                <a:ea typeface="ＭＳ Ｐゴシック" charset="0"/>
                <a:cs typeface="Gill Sans" charset="0"/>
              </a:rPr>
              <a:t>, IJMP A 2008</a:t>
            </a:r>
          </a:p>
        </p:txBody>
      </p:sp>
      <p:sp>
        <p:nvSpPr>
          <p:cNvPr id="17" name="Rectangle 18"/>
          <p:cNvSpPr>
            <a:spLocks/>
          </p:cNvSpPr>
          <p:nvPr/>
        </p:nvSpPr>
        <p:spPr bwMode="auto">
          <a:xfrm>
            <a:off x="7353978" y="596928"/>
            <a:ext cx="150876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000" dirty="0" err="1" smtClean="0">
                <a:solidFill>
                  <a:srgbClr val="0000C2"/>
                </a:solidFill>
                <a:ea typeface="ＭＳ Ｐゴシック" charset="0"/>
                <a:cs typeface="Gill Sans" charset="0"/>
              </a:rPr>
              <a:t>Fomin</a:t>
            </a:r>
            <a:r>
              <a:rPr lang="en-US" sz="1000" dirty="0" smtClean="0">
                <a:solidFill>
                  <a:srgbClr val="0000C2"/>
                </a:solidFill>
                <a:ea typeface="ＭＳ Ｐゴシック" charset="0"/>
                <a:cs typeface="Gill Sans" charset="0"/>
              </a:rPr>
              <a:t> et al  PRL 2011</a:t>
            </a:r>
            <a:endParaRPr lang="en-US" sz="1000" dirty="0">
              <a:solidFill>
                <a:srgbClr val="0000C2"/>
              </a:solidFill>
              <a:ea typeface="ＭＳ Ｐゴシック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32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/>
          </p:cNvSpPr>
          <p:nvPr/>
        </p:nvSpPr>
        <p:spPr bwMode="auto">
          <a:xfrm>
            <a:off x="3120390" y="1457328"/>
            <a:ext cx="422910" cy="100012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8131" name="Rectangle 3"/>
          <p:cNvSpPr>
            <a:spLocks/>
          </p:cNvSpPr>
          <p:nvPr/>
        </p:nvSpPr>
        <p:spPr bwMode="auto">
          <a:xfrm>
            <a:off x="5246370" y="1552576"/>
            <a:ext cx="514350" cy="952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8132" name="Rectangle 4"/>
          <p:cNvSpPr>
            <a:spLocks/>
          </p:cNvSpPr>
          <p:nvPr/>
        </p:nvSpPr>
        <p:spPr bwMode="auto">
          <a:xfrm>
            <a:off x="1448066" y="114306"/>
            <a:ext cx="7943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400" dirty="0" smtClean="0">
                <a:solidFill>
                  <a:srgbClr val="FF0000"/>
                </a:solidFill>
                <a:ea typeface="ＭＳ Ｐゴシック" charset="0"/>
                <a:cs typeface="Gill Sans" charset="0"/>
              </a:rPr>
              <a:t>a2’s as relative probability of 2N SRCs</a:t>
            </a:r>
            <a:endParaRPr lang="en-US" sz="2400" dirty="0">
              <a:solidFill>
                <a:srgbClr val="FF0000"/>
              </a:solidFill>
              <a:ea typeface="ＭＳ Ｐゴシック" charset="0"/>
              <a:cs typeface="Gill Sans" charset="0"/>
            </a:endParaRP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7057"/>
            <a:ext cx="9144000" cy="387061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5538433" y="1147608"/>
            <a:ext cx="914400" cy="34318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7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66587" y="814915"/>
            <a:ext cx="5448506" cy="562682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19" y="933097"/>
            <a:ext cx="2573867" cy="34925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020" y="899581"/>
            <a:ext cx="4353278" cy="381000"/>
          </a:xfrm>
          <a:prstGeom prst="rect">
            <a:avLst/>
          </a:prstGeom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34" y="1437700"/>
            <a:ext cx="3051529" cy="408238"/>
          </a:xfrm>
          <a:prstGeom prst="rect">
            <a:avLst/>
          </a:prstGeom>
          <a:solidFill>
            <a:srgbClr val="0000C2"/>
          </a:solidFill>
          <a:ln>
            <a:noFill/>
          </a:ln>
          <a:extLst/>
        </p:spPr>
      </p:pic>
      <p:sp>
        <p:nvSpPr>
          <p:cNvPr id="16" name="Rectangle 2"/>
          <p:cNvSpPr>
            <a:spLocks/>
          </p:cNvSpPr>
          <p:nvPr/>
        </p:nvSpPr>
        <p:spPr bwMode="auto">
          <a:xfrm>
            <a:off x="3954976" y="2016135"/>
            <a:ext cx="248107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  <a:ea typeface="ＭＳ Ｐゴシック" charset="0"/>
                <a:cs typeface="Gill Sans" charset="0"/>
              </a:rPr>
              <a:t>E. </a:t>
            </a:r>
            <a:r>
              <a:rPr lang="en-US" sz="1400" dirty="0" err="1" smtClean="0">
                <a:solidFill>
                  <a:srgbClr val="008000"/>
                </a:solidFill>
                <a:ea typeface="ＭＳ Ｐゴシック" charset="0"/>
                <a:cs typeface="Gill Sans" charset="0"/>
              </a:rPr>
              <a:t>Piasetzky</a:t>
            </a:r>
            <a:r>
              <a:rPr lang="en-US" sz="1400" dirty="0" smtClean="0">
                <a:solidFill>
                  <a:srgbClr val="008000"/>
                </a:solidFill>
                <a:ea typeface="ＭＳ Ｐゴシック" charset="0"/>
                <a:cs typeface="Gill Sans" charset="0"/>
              </a:rPr>
              <a:t>, MS, L. Frankfurt, </a:t>
            </a:r>
          </a:p>
          <a:p>
            <a:r>
              <a:rPr lang="en-US" sz="1400" dirty="0">
                <a:solidFill>
                  <a:srgbClr val="008000"/>
                </a:solidFill>
                <a:ea typeface="ＭＳ Ｐゴシック" charset="0"/>
                <a:cs typeface="Gill Sans" charset="0"/>
              </a:rPr>
              <a:t> </a:t>
            </a:r>
            <a:r>
              <a:rPr lang="en-US" sz="1400" dirty="0" smtClean="0">
                <a:solidFill>
                  <a:srgbClr val="008000"/>
                </a:solidFill>
                <a:ea typeface="ＭＳ Ｐゴシック" charset="0"/>
                <a:cs typeface="Gill Sans" charset="0"/>
              </a:rPr>
              <a:t> M. </a:t>
            </a:r>
            <a:r>
              <a:rPr lang="en-US" sz="1400" dirty="0" err="1" smtClean="0">
                <a:solidFill>
                  <a:srgbClr val="008000"/>
                </a:solidFill>
                <a:ea typeface="ＭＳ Ｐゴシック" charset="0"/>
                <a:cs typeface="Gill Sans" charset="0"/>
              </a:rPr>
              <a:t>Strikman,J.Watson</a:t>
            </a:r>
            <a:r>
              <a:rPr lang="en-US" sz="1400" dirty="0" smtClean="0">
                <a:solidFill>
                  <a:srgbClr val="008000"/>
                </a:solidFill>
                <a:ea typeface="ＭＳ Ｐゴシック" charset="0"/>
                <a:cs typeface="Gill Sans" charset="0"/>
              </a:rPr>
              <a:t> PRL , 2006</a:t>
            </a:r>
            <a:endParaRPr lang="en-US" sz="1400" dirty="0">
              <a:solidFill>
                <a:srgbClr val="008000"/>
              </a:solidFill>
              <a:ea typeface="ＭＳ Ｐゴシック" charset="0"/>
              <a:cs typeface="Gill Sans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16" y="2100802"/>
            <a:ext cx="3219449" cy="507621"/>
          </a:xfrm>
          <a:prstGeom prst="rect">
            <a:avLst/>
          </a:prstGeom>
          <a:solidFill>
            <a:srgbClr val="0000C2"/>
          </a:solidFill>
          <a:ln>
            <a:noFill/>
          </a:ln>
          <a:extLst/>
        </p:spPr>
      </p:pic>
      <p:sp>
        <p:nvSpPr>
          <p:cNvPr id="8" name="TextBox 7"/>
          <p:cNvSpPr txBox="1"/>
          <p:nvPr/>
        </p:nvSpPr>
        <p:spPr>
          <a:xfrm>
            <a:off x="3811169" y="1420754"/>
            <a:ext cx="3186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2"/>
                </a:solidFill>
              </a:rPr>
              <a:t>Theoretical analysis of BNL Data</a:t>
            </a:r>
            <a:endParaRPr lang="en-US" dirty="0">
              <a:solidFill>
                <a:srgbClr val="0000C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82120" y="2812079"/>
            <a:ext cx="2824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2"/>
                </a:solidFill>
              </a:rPr>
              <a:t>Direct Measurement at </a:t>
            </a:r>
            <a:r>
              <a:rPr lang="en-US" dirty="0" err="1" smtClean="0">
                <a:solidFill>
                  <a:srgbClr val="0000C2"/>
                </a:solidFill>
              </a:rPr>
              <a:t>JLab</a:t>
            </a:r>
            <a:endParaRPr lang="en-US" dirty="0">
              <a:solidFill>
                <a:srgbClr val="0000C2"/>
              </a:solidFill>
            </a:endParaRPr>
          </a:p>
        </p:txBody>
      </p:sp>
      <p:sp>
        <p:nvSpPr>
          <p:cNvPr id="26" name="Rectangle 2"/>
          <p:cNvSpPr>
            <a:spLocks/>
          </p:cNvSpPr>
          <p:nvPr/>
        </p:nvSpPr>
        <p:spPr bwMode="auto">
          <a:xfrm>
            <a:off x="6565815" y="2904227"/>
            <a:ext cx="21610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400" dirty="0" err="1">
                <a:solidFill>
                  <a:srgbClr val="008000"/>
                </a:solidFill>
                <a:ea typeface="ＭＳ Ｐゴシック" charset="0"/>
                <a:cs typeface="Gill Sans" charset="0"/>
              </a:rPr>
              <a:t>R.Subdei</a:t>
            </a:r>
            <a:r>
              <a:rPr lang="en-US" sz="1400" dirty="0">
                <a:solidFill>
                  <a:srgbClr val="008000"/>
                </a:solidFill>
                <a:ea typeface="ＭＳ Ｐゴシック" charset="0"/>
                <a:cs typeface="Gill Sans" charset="0"/>
              </a:rPr>
              <a:t>, et al  Science , 2008</a:t>
            </a:r>
          </a:p>
        </p:txBody>
      </p:sp>
      <p:pic>
        <p:nvPicPr>
          <p:cNvPr id="27" name="Picture 26" descr="1156675fig2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68005" y="2067662"/>
            <a:ext cx="2343443" cy="480079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114005" y="3257658"/>
            <a:ext cx="53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pn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43020" y="4607618"/>
            <a:ext cx="582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pp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8704" y="3916518"/>
            <a:ext cx="1469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halkboard"/>
                <a:cs typeface="Chalkboard"/>
              </a:rPr>
              <a:t>Factor of 20</a:t>
            </a:r>
            <a:endParaRPr lang="en-US" dirty="0">
              <a:solidFill>
                <a:srgbClr val="FF0000"/>
              </a:solidFill>
              <a:latin typeface="Chalkboard"/>
              <a:cs typeface="Chalkboard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76571" y="4639590"/>
            <a:ext cx="2069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halkboard"/>
                <a:cs typeface="Chalkboard"/>
              </a:rPr>
              <a:t>Expected 4</a:t>
            </a:r>
          </a:p>
          <a:p>
            <a:r>
              <a:rPr lang="en-US" dirty="0" smtClean="0">
                <a:solidFill>
                  <a:srgbClr val="FF0000"/>
                </a:solidFill>
                <a:latin typeface="Chalkboard"/>
                <a:cs typeface="Chalkboard"/>
              </a:rPr>
              <a:t>(Wigner counting)</a:t>
            </a:r>
            <a:endParaRPr lang="en-US" dirty="0">
              <a:solidFill>
                <a:srgbClr val="FF0000"/>
              </a:solidFill>
              <a:latin typeface="Chalkboard"/>
              <a:cs typeface="Chalkboard"/>
            </a:endParaRP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97" y="2827223"/>
            <a:ext cx="2970393" cy="3965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47001" y="62282"/>
            <a:ext cx="67576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  <a:latin typeface="Chalkboard"/>
                <a:cs typeface="Chalkboard"/>
              </a:rPr>
              <a:t>2. Dominance of the (</a:t>
            </a:r>
            <a:r>
              <a:rPr lang="en-US" sz="2600" dirty="0" err="1" smtClean="0">
                <a:solidFill>
                  <a:srgbClr val="FF0000"/>
                </a:solidFill>
                <a:latin typeface="Chalkboard"/>
                <a:cs typeface="Chalkboard"/>
              </a:rPr>
              <a:t>pn</a:t>
            </a:r>
            <a:r>
              <a:rPr lang="en-US" sz="2600" dirty="0" smtClean="0">
                <a:solidFill>
                  <a:srgbClr val="FF0000"/>
                </a:solidFill>
                <a:latin typeface="Chalkboard"/>
                <a:cs typeface="Chalkboard"/>
              </a:rPr>
              <a:t>) component of SRC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157834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30" y="1595685"/>
            <a:ext cx="4841415" cy="309316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4" y="4924778"/>
            <a:ext cx="280896" cy="119946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183" y="2968625"/>
            <a:ext cx="285750" cy="171098"/>
          </a:xfrm>
          <a:prstGeom prst="rect">
            <a:avLst/>
          </a:prstGeom>
        </p:spPr>
      </p:pic>
      <p:pic>
        <p:nvPicPr>
          <p:cNvPr id="19" name="Picture 18" descr="centensum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44" y="2075168"/>
            <a:ext cx="6858000" cy="349872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94560" y="14612"/>
            <a:ext cx="52069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halkboard"/>
                <a:cs typeface="Chalkboard"/>
              </a:rPr>
              <a:t>Theoretical Interpretation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31" y="683540"/>
            <a:ext cx="5880029" cy="593969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167" y="783446"/>
            <a:ext cx="127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612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24607" y="482525"/>
            <a:ext cx="3693421" cy="4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349500" y="138755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006087" y="709545"/>
            <a:ext cx="3693421" cy="4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93" y="1387563"/>
            <a:ext cx="7188196" cy="4103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144" y="1910049"/>
            <a:ext cx="3797044" cy="4610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9592" y="2080166"/>
            <a:ext cx="1881903" cy="2909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2782" y="2465187"/>
            <a:ext cx="1831803" cy="3423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2775" y="3296310"/>
            <a:ext cx="1931195" cy="29670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385532" y="2345744"/>
            <a:ext cx="1622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Isospin</a:t>
            </a:r>
            <a:r>
              <a:rPr lang="en-US" dirty="0" smtClean="0">
                <a:solidFill>
                  <a:srgbClr val="FFFF00"/>
                </a:solidFill>
              </a:rPr>
              <a:t> 1 states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40579" y="3183678"/>
            <a:ext cx="1622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Isospin</a:t>
            </a:r>
            <a:r>
              <a:rPr lang="en-US" dirty="0" smtClean="0">
                <a:solidFill>
                  <a:srgbClr val="FFFF00"/>
                </a:solidFill>
              </a:rPr>
              <a:t> 0 states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5777" y="2788569"/>
            <a:ext cx="1694339" cy="371797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129087" y="2541974"/>
            <a:ext cx="4613150" cy="297924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pic>
        <p:nvPicPr>
          <p:cNvPr id="26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615" y="2323969"/>
            <a:ext cx="5257562" cy="399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19221" y="4553092"/>
            <a:ext cx="812800" cy="312367"/>
          </a:xfrm>
          <a:prstGeom prst="rect">
            <a:avLst/>
          </a:prstGeom>
        </p:spPr>
      </p:pic>
      <p:pic>
        <p:nvPicPr>
          <p:cNvPr id="27" name="Picture 26" descr="force-even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185" y="3652111"/>
            <a:ext cx="3064565" cy="19309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7514" y="1284"/>
            <a:ext cx="82040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</a:rPr>
              <a:t>Explanation lies in the dominance of the </a:t>
            </a:r>
            <a:r>
              <a:rPr lang="en-US" sz="2400" b="1" i="1" u="sng" dirty="0" smtClean="0">
                <a:solidFill>
                  <a:schemeClr val="bg1"/>
                </a:solidFill>
              </a:rPr>
              <a:t>tensor</a:t>
            </a:r>
            <a:r>
              <a:rPr lang="en-US" sz="2400" b="1" i="1" dirty="0" smtClean="0">
                <a:solidFill>
                  <a:schemeClr val="bg1"/>
                </a:solidFill>
              </a:rPr>
              <a:t> 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smtClean="0">
                <a:solidFill>
                  <a:schemeClr val="bg1"/>
                </a:solidFill>
              </a:rPr>
              <a:t>part in the NN</a:t>
            </a:r>
          </a:p>
          <a:p>
            <a:r>
              <a:rPr lang="en-US" sz="2400" b="1" i="1" dirty="0" smtClean="0">
                <a:solidFill>
                  <a:schemeClr val="bg1"/>
                </a:solidFill>
              </a:rPr>
              <a:t> interaction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4040" y="2551031"/>
            <a:ext cx="372025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8040"/>
                </a:solidFill>
              </a:rPr>
              <a:t>M.S,  </a:t>
            </a:r>
            <a:r>
              <a:rPr lang="en-US" sz="1400" dirty="0" err="1" smtClean="0">
                <a:solidFill>
                  <a:srgbClr val="008040"/>
                </a:solidFill>
              </a:rPr>
              <a:t>Abrahamyan</a:t>
            </a:r>
            <a:r>
              <a:rPr lang="en-US" sz="1400" dirty="0" smtClean="0">
                <a:solidFill>
                  <a:srgbClr val="008040"/>
                </a:solidFill>
              </a:rPr>
              <a:t>, </a:t>
            </a:r>
            <a:r>
              <a:rPr lang="en-US" sz="1400" dirty="0" err="1" smtClean="0">
                <a:solidFill>
                  <a:srgbClr val="008040"/>
                </a:solidFill>
              </a:rPr>
              <a:t>Frankfurt,Strikman</a:t>
            </a:r>
            <a:r>
              <a:rPr lang="en-US" sz="1400" dirty="0" smtClean="0">
                <a:solidFill>
                  <a:srgbClr val="008040"/>
                </a:solidFill>
              </a:rPr>
              <a:t> PRC,2005</a:t>
            </a:r>
            <a:endParaRPr lang="en-US" sz="1400" dirty="0">
              <a:solidFill>
                <a:srgbClr val="008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356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24607" y="482525"/>
            <a:ext cx="3693421" cy="4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349500" y="138755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006087" y="709545"/>
            <a:ext cx="3693421" cy="4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93" y="1387563"/>
            <a:ext cx="7188196" cy="4103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144" y="1910049"/>
            <a:ext cx="3797044" cy="4610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9592" y="2080166"/>
            <a:ext cx="1881903" cy="2909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2782" y="2465187"/>
            <a:ext cx="1831803" cy="3423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2775" y="3296310"/>
            <a:ext cx="1931195" cy="29670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385532" y="2345744"/>
            <a:ext cx="1622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Isospin</a:t>
            </a:r>
            <a:r>
              <a:rPr lang="en-US" dirty="0" smtClean="0">
                <a:solidFill>
                  <a:srgbClr val="FFFF00"/>
                </a:solidFill>
              </a:rPr>
              <a:t> 1 states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40579" y="3183678"/>
            <a:ext cx="1622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Isospin</a:t>
            </a:r>
            <a:r>
              <a:rPr lang="en-US" dirty="0" smtClean="0">
                <a:solidFill>
                  <a:srgbClr val="FFFF00"/>
                </a:solidFill>
              </a:rPr>
              <a:t> 0 states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5777" y="2788569"/>
            <a:ext cx="1694339" cy="371797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129087" y="2541974"/>
            <a:ext cx="4613150" cy="297924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pic>
        <p:nvPicPr>
          <p:cNvPr id="27" name="Picture 26" descr="force-even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185" y="3652111"/>
            <a:ext cx="3064565" cy="19309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4040" y="2551031"/>
            <a:ext cx="335662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008040"/>
                </a:solidFill>
              </a:rPr>
              <a:t>Sciavilla</a:t>
            </a:r>
            <a:r>
              <a:rPr lang="en-US" sz="1400" dirty="0" smtClean="0">
                <a:solidFill>
                  <a:srgbClr val="008040"/>
                </a:solidFill>
              </a:rPr>
              <a:t>, </a:t>
            </a:r>
            <a:r>
              <a:rPr lang="en-US" sz="1400" dirty="0" err="1" smtClean="0">
                <a:solidFill>
                  <a:srgbClr val="008040"/>
                </a:solidFill>
              </a:rPr>
              <a:t>Wiringa</a:t>
            </a:r>
            <a:r>
              <a:rPr lang="en-US" sz="1400" dirty="0" smtClean="0">
                <a:solidFill>
                  <a:srgbClr val="008040"/>
                </a:solidFill>
              </a:rPr>
              <a:t>, Pieper, Carlson  PRL,2007</a:t>
            </a:r>
            <a:endParaRPr lang="en-US" sz="1400" dirty="0">
              <a:solidFill>
                <a:srgbClr val="008040"/>
              </a:solidFill>
            </a:endParaRPr>
          </a:p>
        </p:txBody>
      </p:sp>
      <p:pic>
        <p:nvPicPr>
          <p:cNvPr id="5" name="Picture 4" descr="fig2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3757" y="1812575"/>
            <a:ext cx="3249819" cy="455503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97514" y="1284"/>
            <a:ext cx="82040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</a:rPr>
              <a:t>Explanation lies in the dominance of the </a:t>
            </a:r>
            <a:r>
              <a:rPr lang="en-US" sz="2400" b="1" i="1" u="sng" dirty="0" smtClean="0">
                <a:solidFill>
                  <a:schemeClr val="bg1"/>
                </a:solidFill>
              </a:rPr>
              <a:t>tensor</a:t>
            </a:r>
            <a:r>
              <a:rPr lang="en-US" sz="2400" b="1" i="1" dirty="0" smtClean="0">
                <a:solidFill>
                  <a:schemeClr val="bg1"/>
                </a:solidFill>
              </a:rPr>
              <a:t> 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smtClean="0">
                <a:solidFill>
                  <a:schemeClr val="bg1"/>
                </a:solidFill>
              </a:rPr>
              <a:t>part in the NN</a:t>
            </a:r>
          </a:p>
          <a:p>
            <a:r>
              <a:rPr lang="en-US" sz="2400" b="1" i="1" dirty="0" smtClean="0">
                <a:solidFill>
                  <a:schemeClr val="bg1"/>
                </a:solidFill>
              </a:rPr>
              <a:t> interaction</a:t>
            </a:r>
            <a:endParaRPr lang="en-US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440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4193" y="228286"/>
            <a:ext cx="66136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- Dominance of </a:t>
            </a:r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pn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 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short range correlations</a:t>
            </a:r>
          </a:p>
          <a:p>
            <a:r>
              <a:rPr lang="en-US" sz="24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 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 as compared to </a:t>
            </a:r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pp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 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and </a:t>
            </a:r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nn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 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SRCS </a:t>
            </a:r>
            <a:endParaRPr lang="en-US" sz="2400" b="1" i="1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halkboard"/>
              <a:cs typeface="Chalkboard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4199" y="1214305"/>
            <a:ext cx="60292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Dominance of NN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Tensor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 as compared </a:t>
            </a:r>
          </a:p>
          <a:p>
            <a:r>
              <a:rPr lang="en-US" sz="2400" b="1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  to the NN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Central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 Forces at &lt;= 1fm</a:t>
            </a:r>
            <a:endParaRPr lang="en-US" sz="2400" b="1" i="1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halkboard"/>
              <a:cs typeface="Chalkboard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4193" y="3954758"/>
            <a:ext cx="8114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Two New Properties of High Momentum Component</a:t>
            </a:r>
            <a:endParaRPr lang="en-US" sz="2400" b="1" dirty="0">
              <a:solidFill>
                <a:srgbClr val="00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halkboard"/>
              <a:cs typeface="Chalkboar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4210" y="4733868"/>
            <a:ext cx="65353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 </a:t>
            </a:r>
            <a:r>
              <a:rPr lang="en-US" sz="24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-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 </a:t>
            </a:r>
            <a:r>
              <a:rPr lang="en-US" sz="24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Energetic Protons in Neutron Rich Nuclei  </a:t>
            </a:r>
            <a:endParaRPr lang="en-US" sz="2400" b="1" dirty="0">
              <a:solidFill>
                <a:srgbClr val="00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halkboard"/>
              <a:cs typeface="Chalkboard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59510" y="1014241"/>
            <a:ext cx="16979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2006-2008s</a:t>
            </a:r>
            <a:endParaRPr lang="en-US" sz="2000" b="1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984700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32" y="1154168"/>
            <a:ext cx="1431356" cy="252569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539" y="1061012"/>
            <a:ext cx="5181600" cy="444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58356" y="2143483"/>
            <a:ext cx="553456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halkboard"/>
                <a:cs typeface="Chalkboard"/>
              </a:rPr>
              <a:t> -</a:t>
            </a:r>
            <a:r>
              <a:rPr lang="en-US" sz="2800" dirty="0">
                <a:solidFill>
                  <a:srgbClr val="0000FF"/>
                </a:solidFill>
                <a:latin typeface="Chalkboard"/>
                <a:cs typeface="Chalkboard"/>
              </a:rPr>
              <a:t>- Dominance of </a:t>
            </a:r>
            <a:r>
              <a:rPr lang="en-US" sz="2800" dirty="0" err="1" smtClean="0">
                <a:solidFill>
                  <a:srgbClr val="0000FF"/>
                </a:solidFill>
                <a:latin typeface="Chalkboard"/>
                <a:cs typeface="Chalkboard"/>
              </a:rPr>
              <a:t>pn</a:t>
            </a:r>
            <a:r>
              <a:rPr lang="en-US" sz="2800" dirty="0" smtClean="0">
                <a:solidFill>
                  <a:srgbClr val="0000FF"/>
                </a:solidFill>
                <a:latin typeface="Chalkboard"/>
                <a:cs typeface="Chalkboard"/>
              </a:rPr>
              <a:t> Correlations </a:t>
            </a:r>
          </a:p>
          <a:p>
            <a:r>
              <a:rPr lang="en-US" sz="2800" dirty="0">
                <a:solidFill>
                  <a:srgbClr val="FF0000"/>
                </a:solidFill>
                <a:latin typeface="Chalkboard"/>
                <a:cs typeface="Chalkboard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Chalkboard"/>
                <a:cs typeface="Chalkboard"/>
              </a:rPr>
              <a:t>    (neglecting </a:t>
            </a:r>
            <a:r>
              <a:rPr lang="en-US" sz="2800" dirty="0" err="1" smtClean="0">
                <a:solidFill>
                  <a:srgbClr val="FF0000"/>
                </a:solidFill>
                <a:latin typeface="Chalkboard"/>
                <a:cs typeface="Chalkboard"/>
              </a:rPr>
              <a:t>pp</a:t>
            </a:r>
            <a:r>
              <a:rPr lang="en-US" sz="2800" dirty="0" smtClean="0">
                <a:solidFill>
                  <a:srgbClr val="FF0000"/>
                </a:solidFill>
                <a:latin typeface="Chalkboard"/>
                <a:cs typeface="Chalkboard"/>
              </a:rPr>
              <a:t> and </a:t>
            </a:r>
            <a:r>
              <a:rPr lang="en-US" sz="2800" dirty="0" err="1" smtClean="0">
                <a:solidFill>
                  <a:srgbClr val="FF0000"/>
                </a:solidFill>
                <a:latin typeface="Chalkboard"/>
                <a:cs typeface="Chalkboard"/>
              </a:rPr>
              <a:t>nn</a:t>
            </a:r>
            <a:r>
              <a:rPr lang="en-US" sz="2800" dirty="0" smtClean="0">
                <a:solidFill>
                  <a:srgbClr val="FF0000"/>
                </a:solidFill>
                <a:latin typeface="Chalkboard"/>
                <a:cs typeface="Chalkboard"/>
              </a:rPr>
              <a:t> SRCs)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09" y="3184072"/>
            <a:ext cx="5346700" cy="433917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761003" y="938898"/>
            <a:ext cx="5448506" cy="744179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219" y="5214055"/>
            <a:ext cx="4363156" cy="318676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04" y="4442651"/>
            <a:ext cx="4483100" cy="465667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11503" y="4400317"/>
            <a:ext cx="5448506" cy="628808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" y="62280"/>
            <a:ext cx="920171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solidFill>
                  <a:srgbClr val="FF0000"/>
                </a:solidFill>
                <a:latin typeface="Chalkboard"/>
                <a:cs typeface="Chalkboard"/>
              </a:rPr>
              <a:t>3. Two New Properties of Nuclear High Momentum Component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036430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14598" y="323203"/>
            <a:ext cx="8676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Chalkboard"/>
                <a:cs typeface="Chalkboard"/>
              </a:rPr>
              <a:t>- Define </a:t>
            </a:r>
            <a:r>
              <a:rPr lang="en-US" sz="2800" dirty="0">
                <a:solidFill>
                  <a:srgbClr val="0000FF"/>
                </a:solidFill>
                <a:latin typeface="Chalkboard"/>
                <a:cs typeface="Chalkboard"/>
              </a:rPr>
              <a:t>m</a:t>
            </a:r>
            <a:r>
              <a:rPr lang="en-US" sz="2800" dirty="0" smtClean="0">
                <a:solidFill>
                  <a:srgbClr val="0000FF"/>
                </a:solidFill>
                <a:latin typeface="Chalkboard"/>
                <a:cs typeface="Chalkboard"/>
              </a:rPr>
              <a:t>omentum distribution of proton &amp; neutron 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07" y="916614"/>
            <a:ext cx="6098938" cy="675654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794" y="1788400"/>
            <a:ext cx="3314700" cy="42576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14598" y="2044830"/>
            <a:ext cx="14927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Chalkboard"/>
                <a:cs typeface="Chalkboard"/>
              </a:rPr>
              <a:t>- </a:t>
            </a:r>
            <a:r>
              <a:rPr lang="en-US" sz="2800" dirty="0">
                <a:solidFill>
                  <a:srgbClr val="0000FF"/>
                </a:solidFill>
                <a:latin typeface="Chalkboard"/>
                <a:cs typeface="Chalkboard"/>
              </a:rPr>
              <a:t>D</a:t>
            </a:r>
            <a:r>
              <a:rPr lang="en-US" sz="2800" dirty="0" smtClean="0">
                <a:solidFill>
                  <a:srgbClr val="0000FF"/>
                </a:solidFill>
                <a:latin typeface="Chalkboard"/>
                <a:cs typeface="Chalkboard"/>
              </a:rPr>
              <a:t>efine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06" y="2631550"/>
            <a:ext cx="2685794" cy="7874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10" y="2656956"/>
            <a:ext cx="3149601" cy="61965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68380" y="3457663"/>
            <a:ext cx="89756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Chalkboard"/>
                <a:cs typeface="Chalkboard"/>
              </a:rPr>
              <a:t>- and observe that in the limit of  no </a:t>
            </a:r>
            <a:r>
              <a:rPr lang="en-US" sz="2800" dirty="0" err="1" smtClean="0">
                <a:solidFill>
                  <a:srgbClr val="0000FF"/>
                </a:solidFill>
                <a:latin typeface="Chalkboard"/>
                <a:cs typeface="Chalkboard"/>
              </a:rPr>
              <a:t>pp</a:t>
            </a:r>
            <a:r>
              <a:rPr lang="en-US" sz="2800" dirty="0" smtClean="0">
                <a:solidFill>
                  <a:srgbClr val="0000FF"/>
                </a:solidFill>
                <a:latin typeface="Chalkboard"/>
                <a:cs typeface="Chalkboard"/>
              </a:rPr>
              <a:t> and </a:t>
            </a:r>
            <a:r>
              <a:rPr lang="en-US" sz="2800" dirty="0" err="1" smtClean="0">
                <a:solidFill>
                  <a:srgbClr val="0000FF"/>
                </a:solidFill>
                <a:latin typeface="Chalkboard"/>
                <a:cs typeface="Chalkboard"/>
              </a:rPr>
              <a:t>nn</a:t>
            </a:r>
            <a:r>
              <a:rPr lang="en-US" sz="2800" dirty="0" smtClean="0">
                <a:solidFill>
                  <a:srgbClr val="0000FF"/>
                </a:solidFill>
                <a:latin typeface="Chalkboard"/>
                <a:cs typeface="Chalkboard"/>
              </a:rPr>
              <a:t> SRCs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467" y="4150390"/>
            <a:ext cx="1422400" cy="32706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55667" y="4728558"/>
            <a:ext cx="502827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smtClean="0">
                <a:solidFill>
                  <a:srgbClr val="0000FF"/>
                </a:solidFill>
                <a:latin typeface="Chalkboard"/>
                <a:cs typeface="Chalkboard"/>
              </a:rPr>
              <a:t>- </a:t>
            </a:r>
            <a:r>
              <a:rPr lang="en-US" sz="2600" dirty="0" smtClean="0">
                <a:solidFill>
                  <a:srgbClr val="FF0000"/>
                </a:solidFill>
                <a:latin typeface="Chalkboard"/>
                <a:cs typeface="Chalkboard"/>
              </a:rPr>
              <a:t>Neglecting CM motion of SRCs</a:t>
            </a:r>
            <a:endParaRPr lang="en-US" sz="2600" dirty="0">
              <a:solidFill>
                <a:srgbClr val="FF0000"/>
              </a:solidFill>
            </a:endParaRP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794" y="4775204"/>
            <a:ext cx="2748056" cy="654049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511778" y="4079473"/>
            <a:ext cx="2398890" cy="498179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48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2819" y="143245"/>
            <a:ext cx="73779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halkboard"/>
                <a:cs typeface="Chalkboard"/>
              </a:rPr>
              <a:t>First Property: </a:t>
            </a:r>
            <a:r>
              <a:rPr lang="en-US" sz="2800" dirty="0" smtClean="0">
                <a:solidFill>
                  <a:srgbClr val="0000FF"/>
                </a:solidFill>
                <a:latin typeface="Chalkboard"/>
                <a:cs typeface="Chalkboard"/>
              </a:rPr>
              <a:t>Approximate Scaling Relation</a:t>
            </a:r>
            <a:endParaRPr lang="en-US" sz="2800" dirty="0"/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08" y="1832133"/>
            <a:ext cx="3379504" cy="297519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36" y="2903014"/>
            <a:ext cx="4737365" cy="497417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595" y="4147410"/>
            <a:ext cx="3653059" cy="3157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2912" y="719007"/>
            <a:ext cx="68660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Chalkboard"/>
              </a:rPr>
              <a:t>-if contributions by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Chalkboard"/>
              </a:rPr>
              <a:t>pp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Chalkboard"/>
              </a:rPr>
              <a:t> and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Chalkboard"/>
              </a:rPr>
              <a:t>nn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Chalkboard"/>
              </a:rPr>
              <a:t> SRCs are neglected and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+mj-lt"/>
                <a:cs typeface="Chalkboard"/>
              </a:rPr>
              <a:t> the </a:t>
            </a:r>
            <a:r>
              <a:rPr lang="en-US" sz="2400" dirty="0" err="1" smtClean="0">
                <a:solidFill>
                  <a:srgbClr val="0000FF"/>
                </a:solidFill>
                <a:latin typeface="+mj-lt"/>
                <a:cs typeface="Chalkboard"/>
              </a:rPr>
              <a:t>pn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Chalkboard"/>
              </a:rPr>
              <a:t> SRC is assumed at rest 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73120" y="2783014"/>
            <a:ext cx="5067299" cy="91440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6"/>
          <p:cNvSpPr>
            <a:spLocks/>
          </p:cNvSpPr>
          <p:nvPr/>
        </p:nvSpPr>
        <p:spPr bwMode="auto">
          <a:xfrm>
            <a:off x="6926845" y="1196063"/>
            <a:ext cx="14661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  <a:ea typeface="ＭＳ Ｐゴシック" charset="0"/>
                <a:cs typeface="Gill Sans" charset="0"/>
              </a:rPr>
              <a:t>MS,arXiv:1210.3280</a:t>
            </a:r>
            <a:endParaRPr lang="en-US" sz="1400" dirty="0">
              <a:solidFill>
                <a:srgbClr val="008000"/>
              </a:solidFill>
              <a:ea typeface="ＭＳ Ｐゴシック" charset="0"/>
              <a:cs typeface="Gill Sans" charset="0"/>
            </a:endParaRPr>
          </a:p>
          <a:p>
            <a:r>
              <a:rPr lang="en-US" sz="1400" dirty="0" smtClean="0">
                <a:solidFill>
                  <a:srgbClr val="008000"/>
                </a:solidFill>
                <a:ea typeface="ＭＳ Ｐゴシック" charset="0"/>
                <a:cs typeface="Gill Sans" charset="0"/>
              </a:rPr>
              <a:t>Phys. Rev. C 2014</a:t>
            </a:r>
            <a:endParaRPr lang="en-US" sz="1400" dirty="0">
              <a:solidFill>
                <a:srgbClr val="008000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22818" y="155005"/>
            <a:ext cx="2568737" cy="564001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85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5676" y="160300"/>
            <a:ext cx="2122741" cy="584776"/>
          </a:xfrm>
          <a:prstGeom prst="rect">
            <a:avLst/>
          </a:prstGeom>
          <a:solidFill>
            <a:srgbClr val="0000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Abstract:</a:t>
            </a:r>
            <a:endParaRPr lang="en-US" sz="28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halkboard"/>
              <a:cs typeface="Chalkboard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44081" y="979818"/>
            <a:ext cx="8792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66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1. Short-Range Correlations (SRCs) in Nuclei</a:t>
            </a:r>
            <a:endParaRPr lang="en-US" sz="2400" b="1" dirty="0">
              <a:solidFill>
                <a:srgbClr val="66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halkboard"/>
              <a:cs typeface="Chalkboard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84666" y="1504827"/>
            <a:ext cx="87224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2. Dominance of the (</a:t>
            </a:r>
            <a:r>
              <a:rPr lang="en-US" sz="2400" b="1" dirty="0" err="1" smtClean="0">
                <a:solidFill>
                  <a:srgbClr val="00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pn</a:t>
            </a:r>
            <a:r>
              <a:rPr lang="en-US" sz="24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) component in SRCs</a:t>
            </a:r>
            <a:endParaRPr lang="en-US" sz="2400" b="1" dirty="0">
              <a:solidFill>
                <a:srgbClr val="00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halkboard"/>
              <a:cs typeface="Chalkboar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58194" y="2167451"/>
            <a:ext cx="92021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3. Two New Properties of Nuclear High Momentum Component</a:t>
            </a:r>
          </a:p>
          <a:p>
            <a:r>
              <a:rPr lang="en-US" sz="2400" b="1" dirty="0">
                <a:solidFill>
                  <a:srgbClr val="00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 </a:t>
            </a:r>
            <a:r>
              <a:rPr lang="en-US" sz="24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       </a:t>
            </a:r>
            <a:r>
              <a:rPr lang="en-US" sz="2400" b="1" i="1" dirty="0" smtClean="0">
                <a:solidFill>
                  <a:srgbClr val="FF23D2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contradicting  “conventional</a:t>
            </a:r>
            <a:r>
              <a:rPr lang="en-US" sz="2400" b="1" i="1" dirty="0">
                <a:solidFill>
                  <a:srgbClr val="FF23D2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”  </a:t>
            </a:r>
            <a:r>
              <a:rPr lang="en-US" sz="2400" b="1" i="1" dirty="0" smtClean="0">
                <a:solidFill>
                  <a:srgbClr val="FF23D2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nuclear physics </a:t>
            </a:r>
            <a:endParaRPr lang="en-US" sz="2400" b="1" i="1" dirty="0">
              <a:solidFill>
                <a:srgbClr val="00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halkboard"/>
              <a:cs typeface="Chalkboar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70555" y="3316578"/>
            <a:ext cx="75749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4. Implications for nuclei and nuclear astrophysics</a:t>
            </a:r>
            <a:endParaRPr lang="en-US" sz="2400" b="1" dirty="0">
              <a:solidFill>
                <a:srgbClr val="00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halkboard"/>
              <a:cs typeface="Chalkboard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65331" y="4089868"/>
            <a:ext cx="92093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5</a:t>
            </a:r>
            <a:r>
              <a:rPr lang="en-US" sz="24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. </a:t>
            </a:r>
            <a:r>
              <a:rPr lang="en-US" sz="2400" b="1" dirty="0" smtClean="0">
                <a:solidFill>
                  <a:srgbClr val="66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Universality of these Properties for any </a:t>
            </a:r>
            <a:r>
              <a:rPr lang="en-US" sz="2400" b="1" dirty="0">
                <a:solidFill>
                  <a:srgbClr val="66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Asymmetric </a:t>
            </a:r>
            <a:endParaRPr lang="en-US" sz="2400" b="1" dirty="0" smtClean="0">
              <a:solidFill>
                <a:srgbClr val="66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halkboard"/>
              <a:cs typeface="Chalkboard"/>
            </a:endParaRPr>
          </a:p>
          <a:p>
            <a:r>
              <a:rPr lang="en-US" sz="2400" b="1" dirty="0" smtClean="0">
                <a:solidFill>
                  <a:srgbClr val="66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   Two-Component </a:t>
            </a:r>
            <a:r>
              <a:rPr lang="en-US" sz="2400" b="1" dirty="0">
                <a:solidFill>
                  <a:srgbClr val="66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Fermi System  </a:t>
            </a:r>
          </a:p>
          <a:p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  </a:t>
            </a:r>
            <a:r>
              <a:rPr lang="en-US" sz="2400" b="1" i="1" dirty="0" smtClean="0">
                <a:solidFill>
                  <a:srgbClr val="FF23D2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Interacting </a:t>
            </a:r>
            <a:r>
              <a:rPr lang="en-US" sz="2400" b="1" i="1" dirty="0">
                <a:solidFill>
                  <a:srgbClr val="FF23D2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only through the </a:t>
            </a:r>
            <a:r>
              <a:rPr lang="en-US" sz="2400" b="1" i="1" u="sng" dirty="0">
                <a:solidFill>
                  <a:srgbClr val="FF23D2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Unlike</a:t>
            </a:r>
            <a:r>
              <a:rPr lang="en-US" sz="2400" b="1" i="1" dirty="0">
                <a:solidFill>
                  <a:srgbClr val="FF23D2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 components</a:t>
            </a:r>
          </a:p>
          <a:p>
            <a:r>
              <a:rPr lang="en-US" sz="2400" b="1" i="1" dirty="0">
                <a:solidFill>
                  <a:srgbClr val="FF23D2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                   </a:t>
            </a:r>
            <a:r>
              <a:rPr lang="en-US" sz="2400" b="1" i="1" dirty="0" smtClean="0">
                <a:solidFill>
                  <a:srgbClr val="FF23D2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                 at </a:t>
            </a:r>
            <a:r>
              <a:rPr lang="en-US" sz="2400" b="1" i="1" u="sng" dirty="0">
                <a:solidFill>
                  <a:srgbClr val="FF23D2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Short Distances</a:t>
            </a:r>
          </a:p>
          <a:p>
            <a:r>
              <a:rPr lang="en-US" sz="24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  </a:t>
            </a:r>
            <a:endParaRPr lang="en-US" sz="2400" b="1" dirty="0">
              <a:solidFill>
                <a:srgbClr val="00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50442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9732" y="121432"/>
            <a:ext cx="7906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halkboard"/>
                <a:cs typeface="Chalkboard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Chalkboard"/>
                <a:cs typeface="Chalkboard"/>
              </a:rPr>
              <a:t>Realistic 3He Wave Function: </a:t>
            </a:r>
            <a:r>
              <a:rPr lang="en-US" sz="2800" dirty="0" err="1" smtClean="0">
                <a:solidFill>
                  <a:srgbClr val="FF0000"/>
                </a:solidFill>
                <a:latin typeface="Chalkboard"/>
                <a:cs typeface="Chalkboard"/>
              </a:rPr>
              <a:t>Faddeev</a:t>
            </a:r>
            <a:r>
              <a:rPr lang="en-US" sz="2800" dirty="0" smtClean="0">
                <a:solidFill>
                  <a:srgbClr val="FF0000"/>
                </a:solidFill>
                <a:latin typeface="Chalkboard"/>
                <a:cs typeface="Chalkboard"/>
              </a:rPr>
              <a:t> Equation</a:t>
            </a:r>
            <a:endParaRPr lang="en-US" sz="2800" dirty="0"/>
          </a:p>
        </p:txBody>
      </p:sp>
      <p:pic>
        <p:nvPicPr>
          <p:cNvPr id="3" name="Picture 2" descr="mbfig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35" y="121432"/>
            <a:ext cx="6858000" cy="5715000"/>
          </a:xfrm>
          <a:prstGeom prst="rect">
            <a:avLst/>
          </a:prstGeom>
        </p:spPr>
      </p:pic>
      <p:sp>
        <p:nvSpPr>
          <p:cNvPr id="4" name="Rectangle 6"/>
          <p:cNvSpPr>
            <a:spLocks/>
          </p:cNvSpPr>
          <p:nvPr/>
        </p:nvSpPr>
        <p:spPr bwMode="auto">
          <a:xfrm>
            <a:off x="7464479" y="2229060"/>
            <a:ext cx="97462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400" dirty="0" smtClean="0">
                <a:solidFill>
                  <a:srgbClr val="008040"/>
                </a:solidFill>
                <a:ea typeface="ＭＳ Ｐゴシック" charset="0"/>
                <a:cs typeface="Gill Sans" charset="0"/>
              </a:rPr>
              <a:t>MS,PRC 2014</a:t>
            </a:r>
            <a:endParaRPr lang="en-US" sz="1400" dirty="0">
              <a:solidFill>
                <a:srgbClr val="008040"/>
              </a:solidFill>
              <a:ea typeface="ＭＳ Ｐゴシック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080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9730" y="121445"/>
            <a:ext cx="79874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halkboard"/>
                <a:cs typeface="Chalkboard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halkboard"/>
                <a:cs typeface="Chalkboard"/>
              </a:rPr>
              <a:t>Realistic 3He Wave </a:t>
            </a:r>
            <a:r>
              <a:rPr lang="en-US" sz="2400" dirty="0">
                <a:solidFill>
                  <a:srgbClr val="FF0000"/>
                </a:solidFill>
                <a:latin typeface="Chalkboard"/>
                <a:cs typeface="Chalkboard"/>
              </a:rPr>
              <a:t>Function</a:t>
            </a:r>
            <a:r>
              <a:rPr lang="en-US" sz="2400" dirty="0" smtClean="0">
                <a:solidFill>
                  <a:srgbClr val="FF0000"/>
                </a:solidFill>
                <a:latin typeface="Chalkboard"/>
                <a:cs typeface="Chalkboard"/>
              </a:rPr>
              <a:t>: Correlated </a:t>
            </a:r>
            <a:r>
              <a:rPr lang="en-US" sz="2400" dirty="0">
                <a:solidFill>
                  <a:srgbClr val="FF0000"/>
                </a:solidFill>
                <a:latin typeface="Chalkboard"/>
                <a:cs typeface="Chalkboard"/>
              </a:rPr>
              <a:t>Gaussian </a:t>
            </a:r>
            <a:r>
              <a:rPr lang="en-US" sz="2400" dirty="0" smtClean="0">
                <a:solidFill>
                  <a:srgbClr val="FF0000"/>
                </a:solidFill>
                <a:latin typeface="Chalkboard"/>
                <a:cs typeface="Chalkboard"/>
              </a:rPr>
              <a:t>Basis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Chalkboard"/>
                <a:cs typeface="Chalkboard"/>
              </a:rPr>
              <a:t>    </a:t>
            </a:r>
            <a:r>
              <a:rPr lang="en-US" sz="2400" dirty="0" err="1" smtClean="0">
                <a:solidFill>
                  <a:srgbClr val="0000FF"/>
                </a:solidFill>
                <a:latin typeface="Chalkboard"/>
                <a:cs typeface="Chalkboard"/>
              </a:rPr>
              <a:t>T.Neff</a:t>
            </a:r>
            <a:r>
              <a:rPr lang="en-US" sz="2400" dirty="0" smtClean="0">
                <a:solidFill>
                  <a:srgbClr val="0000FF"/>
                </a:solidFill>
                <a:latin typeface="Chalkboard"/>
                <a:cs typeface="Chalkboard"/>
              </a:rPr>
              <a:t> &amp;  W. </a:t>
            </a:r>
            <a:r>
              <a:rPr lang="en-US" sz="2400" dirty="0" err="1" smtClean="0">
                <a:solidFill>
                  <a:srgbClr val="0000FF"/>
                </a:solidFill>
                <a:latin typeface="Chalkboard"/>
                <a:cs typeface="Chalkboard"/>
              </a:rPr>
              <a:t>Horiuchi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2" name="Picture 1" descr="neff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06329"/>
            <a:ext cx="9017000" cy="5715000"/>
          </a:xfrm>
          <a:prstGeom prst="rect">
            <a:avLst/>
          </a:prstGeom>
        </p:spPr>
      </p:pic>
      <p:sp>
        <p:nvSpPr>
          <p:cNvPr id="4" name="Rectangle 6"/>
          <p:cNvSpPr>
            <a:spLocks/>
          </p:cNvSpPr>
          <p:nvPr/>
        </p:nvSpPr>
        <p:spPr bwMode="auto">
          <a:xfrm>
            <a:off x="7367184" y="2336793"/>
            <a:ext cx="74777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400" dirty="0" smtClean="0">
                <a:solidFill>
                  <a:srgbClr val="008040"/>
                </a:solidFill>
                <a:ea typeface="ＭＳ Ｐゴシック" charset="0"/>
                <a:cs typeface="Gill Sans" charset="0"/>
              </a:rPr>
              <a:t>April 2013</a:t>
            </a:r>
          </a:p>
          <a:p>
            <a:endParaRPr lang="en-US" sz="1400" dirty="0">
              <a:solidFill>
                <a:srgbClr val="008040"/>
              </a:solidFill>
              <a:ea typeface="ＭＳ Ｐゴシック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526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7182" y="142126"/>
            <a:ext cx="73900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halkboard"/>
                <a:cs typeface="Chalkboard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Chalkboard"/>
                <a:cs typeface="Chalkboard"/>
              </a:rPr>
              <a:t>Be9  </a:t>
            </a:r>
            <a:r>
              <a:rPr lang="en-US" sz="2800" dirty="0" err="1" smtClean="0">
                <a:solidFill>
                  <a:srgbClr val="FF0000"/>
                </a:solidFill>
                <a:latin typeface="Chalkboard"/>
                <a:cs typeface="Chalkboard"/>
              </a:rPr>
              <a:t>Variational</a:t>
            </a:r>
            <a:r>
              <a:rPr lang="en-US" sz="2800" dirty="0" smtClean="0">
                <a:solidFill>
                  <a:srgbClr val="FF0000"/>
                </a:solidFill>
                <a:latin typeface="Chalkboard"/>
                <a:cs typeface="Chalkboard"/>
              </a:rPr>
              <a:t> Monte Carlo Calculation: 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Chalkboard"/>
                <a:cs typeface="Chalkboard"/>
              </a:rPr>
              <a:t> Robert </a:t>
            </a:r>
            <a:r>
              <a:rPr lang="en-US" sz="2000" dirty="0" err="1" smtClean="0">
                <a:solidFill>
                  <a:srgbClr val="0000FF"/>
                </a:solidFill>
                <a:latin typeface="Chalkboard"/>
                <a:cs typeface="Chalkboard"/>
              </a:rPr>
              <a:t>Wiringa</a:t>
            </a:r>
            <a:r>
              <a:rPr lang="en-US" sz="2000" dirty="0" smtClean="0">
                <a:solidFill>
                  <a:srgbClr val="0000FF"/>
                </a:solidFill>
                <a:latin typeface="Chalkboard"/>
                <a:cs typeface="Chalkboard"/>
              </a:rPr>
              <a:t> 2013  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4" name="Picture 3" descr="Plot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" y="667036"/>
            <a:ext cx="8875059" cy="50479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512" y="5376446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11500" y="603780"/>
            <a:ext cx="56912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8040"/>
                </a:solidFill>
              </a:rPr>
              <a:t>http://</a:t>
            </a:r>
            <a:r>
              <a:rPr lang="en-US" sz="1600" dirty="0" err="1">
                <a:solidFill>
                  <a:srgbClr val="008040"/>
                </a:solidFill>
              </a:rPr>
              <a:t>www.phy.anl.gov</a:t>
            </a:r>
            <a:r>
              <a:rPr lang="en-US" sz="1600" dirty="0">
                <a:solidFill>
                  <a:srgbClr val="008040"/>
                </a:solidFill>
              </a:rPr>
              <a:t>/theory/research/momenta/</a:t>
            </a:r>
          </a:p>
        </p:txBody>
      </p:sp>
    </p:spTree>
    <p:extLst>
      <p:ext uri="{BB962C8B-B14F-4D97-AF65-F5344CB8AC3E}">
        <p14:creationId xmlns:p14="http://schemas.microsoft.com/office/powerpoint/2010/main" val="410944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ot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" y="492610"/>
            <a:ext cx="8875059" cy="571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08826" y="142126"/>
            <a:ext cx="69129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halkboard"/>
                <a:cs typeface="Chalkboard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Chalkboard"/>
                <a:cs typeface="Chalkboard"/>
              </a:rPr>
              <a:t>B10  </a:t>
            </a:r>
            <a:r>
              <a:rPr lang="en-US" sz="2800" dirty="0" err="1" smtClean="0">
                <a:solidFill>
                  <a:srgbClr val="FF0000"/>
                </a:solidFill>
                <a:latin typeface="Chalkboard"/>
                <a:cs typeface="Chalkboard"/>
              </a:rPr>
              <a:t>Variational</a:t>
            </a:r>
            <a:r>
              <a:rPr lang="en-US" sz="2800" dirty="0" smtClean="0">
                <a:solidFill>
                  <a:srgbClr val="FF0000"/>
                </a:solidFill>
                <a:latin typeface="Chalkboard"/>
                <a:cs typeface="Chalkboard"/>
              </a:rPr>
              <a:t> Monte Carlo Calculation: 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Chalkboard"/>
                <a:cs typeface="Chalkboard"/>
              </a:rPr>
              <a:t> Robert </a:t>
            </a:r>
            <a:r>
              <a:rPr lang="en-US" sz="2000" dirty="0" err="1" smtClean="0">
                <a:solidFill>
                  <a:srgbClr val="0000FF"/>
                </a:solidFill>
                <a:latin typeface="Chalkboard"/>
                <a:cs typeface="Chalkboard"/>
              </a:rPr>
              <a:t>Wiringa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86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2828" y="143254"/>
            <a:ext cx="31440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halkboard"/>
                <a:cs typeface="Chalkboard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Chalkboard"/>
                <a:cs typeface="Chalkboard"/>
              </a:rPr>
              <a:t>Second Property: </a:t>
            </a:r>
            <a:r>
              <a:rPr lang="en-US" sz="2800" dirty="0" smtClean="0">
                <a:solidFill>
                  <a:srgbClr val="0000FF"/>
                </a:solidFill>
                <a:latin typeface="Chalkboard"/>
                <a:cs typeface="Chalkboard"/>
              </a:rPr>
              <a:t> </a:t>
            </a:r>
            <a:endParaRPr lang="en-US" sz="2800" dirty="0"/>
          </a:p>
        </p:txBody>
      </p:sp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18" y="3628202"/>
            <a:ext cx="4737365" cy="4154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2443" y="743188"/>
            <a:ext cx="2264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Using Definition: </a:t>
            </a:r>
            <a:endParaRPr lang="en-US" sz="2400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976" y="4377200"/>
            <a:ext cx="3024305" cy="319991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5" y="4723142"/>
            <a:ext cx="7906010" cy="335457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5" y="5189120"/>
            <a:ext cx="8062990" cy="318876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546" y="737161"/>
            <a:ext cx="3976319" cy="46769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2446" y="1357258"/>
            <a:ext cx="2251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Approximations: 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69268" y="2921225"/>
            <a:ext cx="1823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One Obtains:</a:t>
            </a:r>
            <a:endParaRPr lang="en-US" sz="2400" dirty="0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832" y="3395217"/>
            <a:ext cx="2747747" cy="821988"/>
          </a:xfrm>
          <a:prstGeom prst="rect">
            <a:avLst/>
          </a:prstGeom>
        </p:spPr>
      </p:pic>
      <p:sp>
        <p:nvSpPr>
          <p:cNvPr id="15" name="Rectangle 6"/>
          <p:cNvSpPr>
            <a:spLocks/>
          </p:cNvSpPr>
          <p:nvPr/>
        </p:nvSpPr>
        <p:spPr bwMode="auto">
          <a:xfrm>
            <a:off x="7194956" y="335839"/>
            <a:ext cx="18749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  <a:ea typeface="ＭＳ Ｐゴシック" charset="0"/>
                <a:cs typeface="Gill Sans" charset="0"/>
              </a:rPr>
              <a:t>MS,arXiv:1210.3280,2012</a:t>
            </a:r>
            <a:endParaRPr lang="en-US" sz="1400" dirty="0">
              <a:solidFill>
                <a:srgbClr val="008000"/>
              </a:solidFill>
              <a:ea typeface="ＭＳ Ｐゴシック" charset="0"/>
              <a:cs typeface="Gill Sans" charset="0"/>
            </a:endParaRPr>
          </a:p>
          <a:p>
            <a:r>
              <a:rPr lang="en-US" sz="1400" dirty="0" smtClean="0">
                <a:solidFill>
                  <a:srgbClr val="008000"/>
                </a:solidFill>
                <a:ea typeface="ＭＳ Ｐゴシック" charset="0"/>
                <a:cs typeface="Gill Sans" charset="0"/>
              </a:rPr>
              <a:t>Phys. Rev. C 2014</a:t>
            </a:r>
            <a:endParaRPr lang="en-US" sz="1400" dirty="0">
              <a:solidFill>
                <a:srgbClr val="008000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2824" y="2279528"/>
            <a:ext cx="768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And:</a:t>
            </a:r>
            <a:endParaRPr lang="en-US" sz="2400" dirty="0"/>
          </a:p>
        </p:txBody>
      </p: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233" y="2316992"/>
            <a:ext cx="1422400" cy="327067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185" y="2011418"/>
            <a:ext cx="4642555" cy="923326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454953" y="244029"/>
            <a:ext cx="3524380" cy="422447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542" y="1369258"/>
            <a:ext cx="4483100" cy="46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78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2807" y="143267"/>
            <a:ext cx="782898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halkboard"/>
                <a:cs typeface="Chalkboard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Chalkboard"/>
                <a:cs typeface="Chalkboard"/>
              </a:rPr>
              <a:t>Second Property: </a:t>
            </a:r>
            <a:r>
              <a:rPr lang="en-US" sz="2800" dirty="0" smtClean="0">
                <a:solidFill>
                  <a:srgbClr val="0000FF"/>
                </a:solidFill>
                <a:latin typeface="Chalkboard"/>
                <a:cs typeface="Chalkboard"/>
              </a:rPr>
              <a:t>Fractional Dependence of </a:t>
            </a:r>
          </a:p>
          <a:p>
            <a:r>
              <a:rPr lang="en-US" sz="2800" dirty="0">
                <a:solidFill>
                  <a:srgbClr val="0000FF"/>
                </a:solidFill>
                <a:latin typeface="Chalkboard"/>
                <a:cs typeface="Chalkboard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Chalkboard"/>
                <a:cs typeface="Chalkboard"/>
              </a:rPr>
              <a:t>                      High Momentum Component</a:t>
            </a:r>
            <a:endParaRPr lang="en-US" sz="2800" dirty="0"/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0" y="1331519"/>
            <a:ext cx="3821898" cy="381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08942" y="1344546"/>
            <a:ext cx="601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</a:t>
            </a:r>
            <a:endParaRPr lang="en-US" dirty="0"/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202" y="1393255"/>
            <a:ext cx="3609907" cy="297517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0" y="2068756"/>
            <a:ext cx="7064034" cy="51986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7447" y="2871573"/>
            <a:ext cx="1315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In the limit </a:t>
            </a:r>
            <a:endParaRPr lang="en-US" sz="2000" dirty="0">
              <a:solidFill>
                <a:srgbClr val="FF6600"/>
              </a:solidFill>
            </a:endParaRPr>
          </a:p>
        </p:txBody>
      </p:sp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555" y="2888201"/>
            <a:ext cx="2299869" cy="43522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185031" y="2871573"/>
            <a:ext cx="4958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Momentum distributions  of p &amp; n are inverse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p</a:t>
            </a:r>
            <a:r>
              <a:rPr lang="en-US" sz="2000" dirty="0" smtClean="0">
                <a:solidFill>
                  <a:srgbClr val="FF0000"/>
                </a:solidFill>
              </a:rPr>
              <a:t>roportional to their fractions 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74" y="4249372"/>
            <a:ext cx="6083300" cy="560917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787400" y="3985189"/>
            <a:ext cx="6462154" cy="91440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54953" y="244029"/>
            <a:ext cx="2988158" cy="422447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09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7789" y="123995"/>
            <a:ext cx="6340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halkboard"/>
                <a:cs typeface="Chalkboard"/>
              </a:rPr>
              <a:t>Predictions: </a:t>
            </a:r>
            <a:r>
              <a:rPr lang="en-US" sz="2800" dirty="0" smtClean="0">
                <a:solidFill>
                  <a:srgbClr val="0000FF"/>
                </a:solidFill>
                <a:latin typeface="Chalkboard"/>
                <a:cs typeface="Chalkboard"/>
              </a:rPr>
              <a:t>High Momentum Fractions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97" y="915592"/>
            <a:ext cx="7784624" cy="9101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8159" y="2501573"/>
            <a:ext cx="39405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 A    </a:t>
            </a:r>
            <a:r>
              <a:rPr lang="en-US" sz="3600" dirty="0" err="1"/>
              <a:t>Pp</a:t>
            </a:r>
            <a:r>
              <a:rPr lang="en-US" sz="3600" dirty="0"/>
              <a:t>(%)   </a:t>
            </a:r>
            <a:r>
              <a:rPr lang="en-US" sz="3600" dirty="0" err="1"/>
              <a:t>Pn</a:t>
            </a:r>
            <a:r>
              <a:rPr lang="en-US" sz="3600" dirty="0"/>
              <a:t>(%)</a:t>
            </a:r>
          </a:p>
          <a:p>
            <a:r>
              <a:rPr lang="en-US" sz="3600" dirty="0"/>
              <a:t>12      20      20</a:t>
            </a:r>
          </a:p>
          <a:p>
            <a:r>
              <a:rPr lang="en-US" sz="3600" dirty="0" smtClean="0"/>
              <a:t>27      23      22</a:t>
            </a:r>
          </a:p>
          <a:p>
            <a:r>
              <a:rPr lang="en-US" sz="3600" dirty="0" smtClean="0">
                <a:solidFill>
                  <a:srgbClr val="0000FF"/>
                </a:solidFill>
              </a:rPr>
              <a:t>56      27      23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197    31      </a:t>
            </a:r>
            <a:r>
              <a:rPr lang="en-US" sz="36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23222" y="2501576"/>
            <a:ext cx="3657012" cy="2862320"/>
          </a:xfrm>
          <a:prstGeom prst="roundRect">
            <a:avLst>
              <a:gd name="adj" fmla="val 12573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/>
          </p:cNvSpPr>
          <p:nvPr/>
        </p:nvSpPr>
        <p:spPr bwMode="auto">
          <a:xfrm>
            <a:off x="5659583" y="4324055"/>
            <a:ext cx="238705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  <a:ea typeface="ＭＳ Ｐゴシック" charset="0"/>
                <a:cs typeface="Gill Sans" charset="0"/>
              </a:rPr>
              <a:t>O. Hen</a:t>
            </a:r>
            <a:r>
              <a:rPr lang="en-US" sz="1400" dirty="0">
                <a:solidFill>
                  <a:srgbClr val="008000"/>
                </a:solidFill>
                <a:ea typeface="ＭＳ Ｐゴシック" charset="0"/>
                <a:cs typeface="Gill Sans" charset="0"/>
              </a:rPr>
              <a:t> </a:t>
            </a:r>
            <a:r>
              <a:rPr lang="en-US" sz="1400" dirty="0" smtClean="0">
                <a:solidFill>
                  <a:srgbClr val="008000"/>
                </a:solidFill>
                <a:ea typeface="ＭＳ Ｐゴシック" charset="0"/>
                <a:cs typeface="Gill Sans" charset="0"/>
              </a:rPr>
              <a:t> </a:t>
            </a:r>
            <a:r>
              <a:rPr lang="en-US" sz="1400" dirty="0" err="1" smtClean="0">
                <a:solidFill>
                  <a:srgbClr val="008000"/>
                </a:solidFill>
                <a:ea typeface="ＭＳ Ｐゴシック" charset="0"/>
                <a:cs typeface="Gill Sans" charset="0"/>
              </a:rPr>
              <a:t>et.al</a:t>
            </a:r>
            <a:r>
              <a:rPr lang="en-US" sz="1400" dirty="0" smtClean="0">
                <a:solidFill>
                  <a:srgbClr val="008000"/>
                </a:solidFill>
                <a:ea typeface="ＭＳ Ｐゴシック" charset="0"/>
                <a:cs typeface="Gill Sans" charset="0"/>
              </a:rPr>
              <a:t>.  </a:t>
            </a:r>
            <a:r>
              <a:rPr lang="en-US" sz="1400" dirty="0">
                <a:solidFill>
                  <a:srgbClr val="008000"/>
                </a:solidFill>
                <a:ea typeface="ＭＳ Ｐゴシック" charset="0"/>
                <a:cs typeface="Gill Sans" charset="0"/>
              </a:rPr>
              <a:t> </a:t>
            </a:r>
            <a:r>
              <a:rPr lang="en-US" sz="1400" dirty="0" smtClean="0">
                <a:solidFill>
                  <a:srgbClr val="008000"/>
                </a:solidFill>
                <a:ea typeface="ＭＳ Ｐゴシック" charset="0"/>
                <a:cs typeface="Gill Sans" charset="0"/>
              </a:rPr>
              <a:t>Science,  2014</a:t>
            </a:r>
            <a:endParaRPr lang="en-US" sz="1400" dirty="0">
              <a:solidFill>
                <a:srgbClr val="008000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9235" y="3574820"/>
            <a:ext cx="3140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Requires dominance of </a:t>
            </a:r>
            <a:r>
              <a:rPr lang="en-US" dirty="0" err="1" smtClean="0">
                <a:solidFill>
                  <a:srgbClr val="FF0000"/>
                </a:solidFill>
              </a:rPr>
              <a:t>pn</a:t>
            </a:r>
            <a:r>
              <a:rPr lang="en-US" dirty="0" smtClean="0">
                <a:solidFill>
                  <a:srgbClr val="FF0000"/>
                </a:solidFill>
              </a:rPr>
              <a:t> SRCs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 heavy neutron reach nuclei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6"/>
          <p:cNvSpPr>
            <a:spLocks/>
          </p:cNvSpPr>
          <p:nvPr/>
        </p:nvSpPr>
        <p:spPr bwMode="auto">
          <a:xfrm>
            <a:off x="7163224" y="341183"/>
            <a:ext cx="18749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  <a:ea typeface="ＭＳ Ｐゴシック" charset="0"/>
                <a:cs typeface="Gill Sans" charset="0"/>
              </a:rPr>
              <a:t>MS,arXiv:1210.3280,2012</a:t>
            </a:r>
            <a:endParaRPr lang="en-US" sz="1400" dirty="0">
              <a:solidFill>
                <a:srgbClr val="008000"/>
              </a:solidFill>
              <a:ea typeface="ＭＳ Ｐゴシック" charset="0"/>
              <a:cs typeface="Gill Sans" charset="0"/>
            </a:endParaRPr>
          </a:p>
          <a:p>
            <a:r>
              <a:rPr lang="en-US" sz="1400" dirty="0" smtClean="0">
                <a:solidFill>
                  <a:srgbClr val="008000"/>
                </a:solidFill>
                <a:ea typeface="ＭＳ Ｐゴシック" charset="0"/>
                <a:cs typeface="Gill Sans" charset="0"/>
              </a:rPr>
              <a:t>Phys. Rev. C 2014</a:t>
            </a:r>
            <a:endParaRPr lang="en-US" sz="1400" dirty="0">
              <a:solidFill>
                <a:srgbClr val="008000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87789" y="229592"/>
            <a:ext cx="1971215" cy="542479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224" y="2115257"/>
            <a:ext cx="1913099" cy="28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981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39750" y="1837858"/>
            <a:ext cx="338683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Chalkboard"/>
                <a:cs typeface="Chalkboard"/>
              </a:rPr>
              <a:t>Checking </a:t>
            </a:r>
            <a:r>
              <a:rPr lang="en-US" sz="3200" dirty="0">
                <a:solidFill>
                  <a:srgbClr val="0000FF"/>
                </a:solidFill>
                <a:latin typeface="Chalkboard"/>
                <a:cs typeface="Chalkboard"/>
              </a:rPr>
              <a:t>for He3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18" y="3449999"/>
            <a:ext cx="4295503" cy="3223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18" y="4180979"/>
            <a:ext cx="4261935" cy="30639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5833" y="2731428"/>
            <a:ext cx="2698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halkboard"/>
                <a:cs typeface="Chalkboard"/>
              </a:rPr>
              <a:t>Energetic Neutron</a:t>
            </a:r>
            <a:endParaRPr lang="en-US" sz="2400" dirty="0">
              <a:solidFill>
                <a:srgbClr val="FF0000"/>
              </a:solidFill>
              <a:latin typeface="Chalkboard"/>
              <a:cs typeface="Chalkboard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14768" y="2555881"/>
            <a:ext cx="4600444" cy="262592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52870" y="2422643"/>
            <a:ext cx="26988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halkboard"/>
                <a:cs typeface="Chalkboard"/>
              </a:rPr>
              <a:t>Energetic Neutron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Chalkboard"/>
                <a:cs typeface="Chalkboard"/>
              </a:rPr>
              <a:t>(Neff &amp; </a:t>
            </a:r>
            <a:r>
              <a:rPr lang="en-US" sz="2400" dirty="0" err="1" smtClean="0">
                <a:solidFill>
                  <a:srgbClr val="FF0000"/>
                </a:solidFill>
                <a:latin typeface="Chalkboard"/>
                <a:cs typeface="Chalkboard"/>
              </a:rPr>
              <a:t>Horiuchi</a:t>
            </a:r>
            <a:r>
              <a:rPr lang="en-US" sz="2400" dirty="0" smtClean="0">
                <a:solidFill>
                  <a:srgbClr val="FF0000"/>
                </a:solidFill>
                <a:latin typeface="Chalkboard"/>
                <a:cs typeface="Chalkboard"/>
              </a:rPr>
              <a:t>) </a:t>
            </a:r>
            <a:endParaRPr lang="en-US" sz="2400" dirty="0">
              <a:solidFill>
                <a:srgbClr val="FF0000"/>
              </a:solidFill>
              <a:latin typeface="Chalkboard"/>
              <a:cs typeface="Chalkboard"/>
            </a:endParaRP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673" y="3367929"/>
            <a:ext cx="3046547" cy="403973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652" y="4130177"/>
            <a:ext cx="3237048" cy="314826"/>
          </a:xfrm>
          <a:prstGeom prst="rect">
            <a:avLst/>
          </a:prstGeom>
        </p:spPr>
      </p:pic>
      <p:sp>
        <p:nvSpPr>
          <p:cNvPr id="13" name="Rectangle 6"/>
          <p:cNvSpPr>
            <a:spLocks/>
          </p:cNvSpPr>
          <p:nvPr/>
        </p:nvSpPr>
        <p:spPr bwMode="auto">
          <a:xfrm>
            <a:off x="635833" y="1125482"/>
            <a:ext cx="18749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  <a:ea typeface="ＭＳ Ｐゴシック" charset="0"/>
                <a:cs typeface="Gill Sans" charset="0"/>
              </a:rPr>
              <a:t>MS,arXiv:1210.3280,2017</a:t>
            </a:r>
            <a:endParaRPr lang="en-US" sz="1400" dirty="0">
              <a:solidFill>
                <a:srgbClr val="008000"/>
              </a:solidFill>
              <a:ea typeface="ＭＳ Ｐゴシック" charset="0"/>
              <a:cs typeface="Gill Sans" charset="0"/>
            </a:endParaRPr>
          </a:p>
          <a:p>
            <a:r>
              <a:rPr lang="en-US" sz="1400" dirty="0" smtClean="0">
                <a:solidFill>
                  <a:srgbClr val="008000"/>
                </a:solidFill>
                <a:ea typeface="ＭＳ Ｐゴシック" charset="0"/>
                <a:cs typeface="Gill Sans" charset="0"/>
              </a:rPr>
              <a:t>Phys. Rev. C 2014</a:t>
            </a:r>
            <a:endParaRPr lang="en-US" sz="1400" dirty="0">
              <a:solidFill>
                <a:srgbClr val="008000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23014" y="236541"/>
            <a:ext cx="2130463" cy="422447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21885" y="153713"/>
            <a:ext cx="829957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halkboard"/>
                <a:cs typeface="Chalkboard"/>
              </a:rPr>
              <a:t>Predictions:   </a:t>
            </a:r>
            <a:r>
              <a:rPr lang="en-US" sz="2800" dirty="0" smtClean="0">
                <a:solidFill>
                  <a:srgbClr val="0000FF"/>
                </a:solidFill>
                <a:latin typeface="Chalkboard"/>
                <a:cs typeface="Chalkboard"/>
              </a:rPr>
              <a:t>Minority Component has larger high </a:t>
            </a:r>
          </a:p>
          <a:p>
            <a:r>
              <a:rPr lang="en-US" sz="2800" dirty="0">
                <a:solidFill>
                  <a:srgbClr val="0000FF"/>
                </a:solidFill>
                <a:latin typeface="Chalkboard"/>
                <a:cs typeface="Chalkboard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Chalkboard"/>
                <a:cs typeface="Chalkboard"/>
              </a:rPr>
              <a:t>                high momentum fraction: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342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4778" y="123995"/>
            <a:ext cx="52886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halkboard"/>
                <a:cs typeface="Chalkboard"/>
              </a:rPr>
              <a:t>VMC Estimates: </a:t>
            </a:r>
            <a:r>
              <a:rPr lang="en-US" sz="2800" dirty="0" smtClean="0">
                <a:solidFill>
                  <a:srgbClr val="0000FF"/>
                </a:solidFill>
                <a:latin typeface="Chalkboard"/>
                <a:cs typeface="Chalkboard"/>
              </a:rPr>
              <a:t>Robert </a:t>
            </a:r>
            <a:r>
              <a:rPr lang="en-US" sz="2800" dirty="0" err="1" smtClean="0">
                <a:solidFill>
                  <a:srgbClr val="0000FF"/>
                </a:solidFill>
                <a:latin typeface="Chalkboard"/>
                <a:cs typeface="Chalkboard"/>
              </a:rPr>
              <a:t>Wiringa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1700"/>
            <a:ext cx="9144000" cy="4637402"/>
          </a:xfrm>
          <a:prstGeom prst="rect">
            <a:avLst/>
          </a:prstGeom>
        </p:spPr>
      </p:pic>
      <p:sp>
        <p:nvSpPr>
          <p:cNvPr id="4" name="Rectangle 6"/>
          <p:cNvSpPr>
            <a:spLocks/>
          </p:cNvSpPr>
          <p:nvPr/>
        </p:nvSpPr>
        <p:spPr bwMode="auto">
          <a:xfrm>
            <a:off x="6687641" y="197554"/>
            <a:ext cx="14661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  <a:ea typeface="ＭＳ Ｐゴシック" charset="0"/>
                <a:cs typeface="Gill Sans" charset="0"/>
              </a:rPr>
              <a:t>MS,arXiv:1210.3280</a:t>
            </a:r>
            <a:endParaRPr lang="en-US" sz="1400" dirty="0">
              <a:solidFill>
                <a:srgbClr val="008000"/>
              </a:solidFill>
              <a:ea typeface="ＭＳ Ｐゴシック" charset="0"/>
              <a:cs typeface="Gill Sans" charset="0"/>
            </a:endParaRPr>
          </a:p>
          <a:p>
            <a:r>
              <a:rPr lang="en-US" sz="1400" dirty="0" smtClean="0">
                <a:solidFill>
                  <a:srgbClr val="008000"/>
                </a:solidFill>
                <a:ea typeface="ＭＳ Ｐゴシック" charset="0"/>
                <a:cs typeface="Gill Sans" charset="0"/>
              </a:rPr>
              <a:t>Phys. Rev. C 2014</a:t>
            </a:r>
            <a:endParaRPr lang="en-US" sz="1400" dirty="0">
              <a:solidFill>
                <a:srgbClr val="008000"/>
              </a:solidFill>
              <a:ea typeface="ＭＳ Ｐゴシック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612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146550" y="579120"/>
            <a:ext cx="622300" cy="1021080"/>
          </a:xfrm>
          <a:prstGeom prst="rect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768850" y="579120"/>
            <a:ext cx="622300" cy="1021080"/>
          </a:xfrm>
          <a:prstGeom prst="rect">
            <a:avLst/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008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46550" y="1600200"/>
            <a:ext cx="622300" cy="365760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768850" y="1600200"/>
            <a:ext cx="622300" cy="365760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756400" y="591820"/>
            <a:ext cx="502920" cy="1021080"/>
          </a:xfrm>
          <a:prstGeom prst="rect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259320" y="591820"/>
            <a:ext cx="731520" cy="1021080"/>
          </a:xfrm>
          <a:prstGeom prst="rect">
            <a:avLst/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008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756400" y="1612900"/>
            <a:ext cx="502920" cy="365760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259320" y="1612900"/>
            <a:ext cx="731520" cy="365760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755522" y="3550920"/>
            <a:ext cx="128016" cy="182880"/>
          </a:xfrm>
          <a:prstGeom prst="rect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883538" y="3550921"/>
            <a:ext cx="1106424" cy="1298449"/>
          </a:xfrm>
          <a:prstGeom prst="rect">
            <a:avLst/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008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755522" y="3678430"/>
            <a:ext cx="128016" cy="1243584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883538" y="4859021"/>
            <a:ext cx="1106424" cy="54864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889000" y="3601721"/>
            <a:ext cx="502920" cy="841249"/>
          </a:xfrm>
          <a:prstGeom prst="rect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391920" y="3601720"/>
            <a:ext cx="731520" cy="1097280"/>
          </a:xfrm>
          <a:prstGeom prst="rect">
            <a:avLst/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008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89000" y="4442969"/>
            <a:ext cx="502920" cy="548640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391920" y="4699001"/>
            <a:ext cx="731520" cy="292609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2" name="Picture 11" descr="mdist_carto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0"/>
            <a:ext cx="2946400" cy="20066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2184400"/>
            <a:ext cx="1638300" cy="304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22500" y="1130309"/>
            <a:ext cx="1282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halkboard"/>
                <a:cs typeface="Chalkboard"/>
              </a:rPr>
              <a:t>h</a:t>
            </a:r>
            <a:r>
              <a:rPr lang="en-US" sz="1200" dirty="0" smtClean="0">
                <a:solidFill>
                  <a:srgbClr val="FF0000"/>
                </a:solidFill>
                <a:latin typeface="Chalkboard"/>
                <a:cs typeface="Chalkboard"/>
              </a:rPr>
              <a:t>igh momentum</a:t>
            </a:r>
            <a:endParaRPr lang="en-US" sz="1200" dirty="0">
              <a:solidFill>
                <a:srgbClr val="FF0000"/>
              </a:solidFill>
              <a:latin typeface="Chalkboard"/>
              <a:cs typeface="Chalkboard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64540" y="302130"/>
            <a:ext cx="1282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CB"/>
                </a:solidFill>
                <a:latin typeface="Chalkboard"/>
                <a:cs typeface="Chalkboard"/>
              </a:rPr>
              <a:t>l</a:t>
            </a:r>
            <a:r>
              <a:rPr lang="en-US" sz="1200" dirty="0" smtClean="0">
                <a:solidFill>
                  <a:srgbClr val="0000CB"/>
                </a:solidFill>
                <a:latin typeface="Chalkboard"/>
                <a:cs typeface="Chalkboard"/>
              </a:rPr>
              <a:t>ow</a:t>
            </a:r>
            <a:r>
              <a:rPr lang="en-US" sz="1200" dirty="0" smtClean="0">
                <a:solidFill>
                  <a:srgbClr val="FF0000"/>
                </a:solidFill>
                <a:latin typeface="Chalkboard"/>
                <a:cs typeface="Chalkboard"/>
              </a:rPr>
              <a:t> </a:t>
            </a:r>
            <a:r>
              <a:rPr lang="en-US" sz="1200" dirty="0" smtClean="0">
                <a:solidFill>
                  <a:srgbClr val="008000"/>
                </a:solidFill>
                <a:latin typeface="Chalkboard"/>
                <a:cs typeface="Chalkboard"/>
              </a:rPr>
              <a:t>momentum</a:t>
            </a:r>
            <a:endParaRPr lang="en-US" sz="1200" dirty="0">
              <a:solidFill>
                <a:srgbClr val="008000"/>
              </a:solidFill>
              <a:latin typeface="Chalkboard"/>
              <a:cs typeface="Chalkboard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108450" y="127009"/>
            <a:ext cx="15415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Chalkboard"/>
                <a:cs typeface="Chalkboard"/>
              </a:rPr>
              <a:t>Symmetric Nuclei</a:t>
            </a:r>
            <a:endParaRPr lang="en-US" sz="1200" b="1" dirty="0">
              <a:solidFill>
                <a:srgbClr val="FF0000"/>
              </a:solidFill>
              <a:latin typeface="Chalkboard"/>
              <a:cs typeface="Chalkboard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654800" y="163630"/>
            <a:ext cx="15415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Chalkboard"/>
                <a:cs typeface="Chalkboard"/>
              </a:rPr>
              <a:t>Asymmetric Nuclei</a:t>
            </a:r>
            <a:endParaRPr lang="en-US" sz="1200" b="1" dirty="0">
              <a:solidFill>
                <a:srgbClr val="FF0000"/>
              </a:solidFill>
              <a:latin typeface="Chalkboard"/>
              <a:cs typeface="Chalkboard"/>
            </a:endParaRPr>
          </a:p>
        </p:txBody>
      </p:sp>
      <p:sp>
        <p:nvSpPr>
          <p:cNvPr id="49" name="TextBox 48"/>
          <p:cNvSpPr txBox="1"/>
          <p:nvPr/>
        </p:nvSpPr>
        <p:spPr>
          <a:xfrm flipH="1">
            <a:off x="5454708" y="930244"/>
            <a:ext cx="263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n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 flipH="1">
            <a:off x="3702108" y="930244"/>
            <a:ext cx="263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p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 flipH="1">
            <a:off x="8064558" y="930244"/>
            <a:ext cx="263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n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 flipH="1">
            <a:off x="6391264" y="882590"/>
            <a:ext cx="263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p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59460" y="3071930"/>
            <a:ext cx="15415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Chalkboard"/>
                <a:cs typeface="Chalkboard"/>
              </a:rPr>
              <a:t>Asymmetric Nuclei</a:t>
            </a:r>
            <a:endParaRPr lang="en-US" sz="1200" b="1" dirty="0">
              <a:solidFill>
                <a:srgbClr val="FF0000"/>
              </a:solidFill>
              <a:latin typeface="Chalkboard"/>
              <a:cs typeface="Chalkboard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589152" y="3071930"/>
            <a:ext cx="15415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Chalkboard"/>
                <a:cs typeface="Chalkboard"/>
              </a:rPr>
              <a:t>Neutron Stars</a:t>
            </a:r>
            <a:endParaRPr lang="en-US" sz="1200" b="1" dirty="0">
              <a:solidFill>
                <a:srgbClr val="FF0000"/>
              </a:solidFill>
              <a:latin typeface="Chalkboard"/>
              <a:cs typeface="Chalkboard"/>
            </a:endParaRPr>
          </a:p>
        </p:txBody>
      </p:sp>
      <p:sp>
        <p:nvSpPr>
          <p:cNvPr id="55" name="TextBox 54"/>
          <p:cNvSpPr txBox="1"/>
          <p:nvPr/>
        </p:nvSpPr>
        <p:spPr>
          <a:xfrm flipH="1">
            <a:off x="2300986" y="4096803"/>
            <a:ext cx="263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n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 flipH="1">
            <a:off x="8117100" y="3896748"/>
            <a:ext cx="263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n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 flipH="1">
            <a:off x="501004" y="4096803"/>
            <a:ext cx="263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p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 flipH="1">
            <a:off x="6325616" y="3957103"/>
            <a:ext cx="263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p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675706" y="2150646"/>
            <a:ext cx="2014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Conventional Theory: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136917" y="3432443"/>
            <a:ext cx="15765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New Predictions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895600" y="3820549"/>
            <a:ext cx="2364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1. Per nucleon, </a:t>
            </a:r>
            <a:r>
              <a:rPr lang="en-US" sz="1400" b="1" dirty="0" smtClean="0">
                <a:solidFill>
                  <a:srgbClr val="FF0000"/>
                </a:solidFill>
              </a:rPr>
              <a:t>more protons</a:t>
            </a:r>
            <a:r>
              <a:rPr lang="en-US" sz="1400" b="1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sz="1400" b="1" dirty="0" smtClean="0">
                <a:solidFill>
                  <a:srgbClr val="0000FF"/>
                </a:solidFill>
              </a:rPr>
              <a:t>    </a:t>
            </a:r>
            <a:r>
              <a:rPr lang="en-US" sz="1400" b="1" dirty="0" smtClean="0">
                <a:solidFill>
                  <a:srgbClr val="FF0000"/>
                </a:solidFill>
              </a:rPr>
              <a:t>are in high momentum tail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953688" y="4587759"/>
            <a:ext cx="1884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</a:rPr>
              <a:t>2</a:t>
            </a:r>
            <a:r>
              <a:rPr lang="en-US" sz="1400" b="1" dirty="0" smtClean="0">
                <a:solidFill>
                  <a:srgbClr val="0000FF"/>
                </a:solidFill>
              </a:rPr>
              <a:t>. Kin Energy Inversion</a:t>
            </a:r>
          </a:p>
          <a:p>
            <a:r>
              <a:rPr lang="en-US" sz="1400" b="1" dirty="0" smtClean="0">
                <a:solidFill>
                  <a:srgbClr val="0000FF"/>
                </a:solidFill>
              </a:rPr>
              <a:t>    </a:t>
            </a:r>
            <a:endParaRPr lang="en-US" sz="1400" b="1" dirty="0">
              <a:solidFill>
                <a:srgbClr val="0000FF"/>
              </a:solidFill>
            </a:endParaRPr>
          </a:p>
        </p:txBody>
      </p:sp>
      <p:pic>
        <p:nvPicPr>
          <p:cNvPr id="63" name="Picture 6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550" y="2173911"/>
            <a:ext cx="1199594" cy="198986"/>
          </a:xfrm>
          <a:prstGeom prst="rect">
            <a:avLst/>
          </a:prstGeom>
        </p:spPr>
      </p:pic>
      <p:pic>
        <p:nvPicPr>
          <p:cNvPr id="64" name="Picture 6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800" y="2184400"/>
            <a:ext cx="1066800" cy="304800"/>
          </a:xfrm>
          <a:prstGeom prst="rect">
            <a:avLst/>
          </a:prstGeom>
        </p:spPr>
      </p:pic>
      <p:pic>
        <p:nvPicPr>
          <p:cNvPr id="65" name="Picture 64" descr="latex-image-1.pdf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865" y="4945492"/>
            <a:ext cx="894747" cy="253227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6496424" y="5007377"/>
            <a:ext cx="24288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Protons my completely</a:t>
            </a:r>
          </a:p>
          <a:p>
            <a:r>
              <a:rPr lang="en-US" sz="1400" b="1" dirty="0">
                <a:solidFill>
                  <a:srgbClr val="0000FF"/>
                </a:solidFill>
              </a:rPr>
              <a:t>p</a:t>
            </a:r>
            <a:r>
              <a:rPr lang="en-US" sz="1400" b="1" dirty="0" smtClean="0">
                <a:solidFill>
                  <a:srgbClr val="0000FF"/>
                </a:solidFill>
              </a:rPr>
              <a:t>opulate the high momentum </a:t>
            </a:r>
          </a:p>
          <a:p>
            <a:r>
              <a:rPr lang="en-US" sz="1400" b="1" dirty="0" smtClean="0">
                <a:solidFill>
                  <a:srgbClr val="0000FF"/>
                </a:solidFill>
              </a:rPr>
              <a:t>tail</a:t>
            </a:r>
          </a:p>
          <a:p>
            <a:r>
              <a:rPr lang="en-US" sz="1400" b="1" dirty="0" smtClean="0">
                <a:solidFill>
                  <a:srgbClr val="0000FF"/>
                </a:solidFill>
              </a:rPr>
              <a:t>    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705680" y="2473630"/>
            <a:ext cx="19030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FF"/>
                </a:solidFill>
              </a:rPr>
              <a:t>(</a:t>
            </a:r>
            <a:r>
              <a:rPr lang="en-US" sz="1200" b="1" dirty="0" smtClean="0">
                <a:solidFill>
                  <a:srgbClr val="0000FF"/>
                </a:solidFill>
              </a:rPr>
              <a:t>Shell Model, HO </a:t>
            </a:r>
            <a:r>
              <a:rPr lang="en-US" sz="1200" b="1" dirty="0" err="1" smtClean="0">
                <a:solidFill>
                  <a:srgbClr val="0000FF"/>
                </a:solidFill>
              </a:rPr>
              <a:t>Ab</a:t>
            </a:r>
            <a:r>
              <a:rPr lang="en-US" sz="1200" b="1" dirty="0" smtClean="0">
                <a:solidFill>
                  <a:srgbClr val="0000FF"/>
                </a:solidFill>
              </a:rPr>
              <a:t> Initio) 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40636" y="4886697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5219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934" y="-174000"/>
            <a:ext cx="8800966" cy="856136"/>
          </a:xfrm>
        </p:spPr>
        <p:txBody>
          <a:bodyPr>
            <a:noAutofit/>
          </a:bodyPr>
          <a:lstStyle/>
          <a:p>
            <a:pPr marL="342900" indent="-342900"/>
            <a:r>
              <a:rPr lang="en-US" sz="3200" dirty="0" smtClean="0">
                <a:solidFill>
                  <a:srgbClr val="FF0000"/>
                </a:solidFill>
                <a:latin typeface="Chalkboard"/>
                <a:cs typeface="Chalkboard"/>
              </a:rPr>
              <a:t>1. Short-Range Correlations in Nuclei </a:t>
            </a:r>
            <a:endParaRPr lang="en-US" sz="3200" dirty="0">
              <a:solidFill>
                <a:srgbClr val="FF0000"/>
              </a:solidFill>
              <a:latin typeface="Chalkboard"/>
              <a:cs typeface="Chalkboar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82135"/>
            <a:ext cx="92427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Chalkboard"/>
                <a:cs typeface="Chalkboard"/>
              </a:rPr>
              <a:t>-start with A-body </a:t>
            </a:r>
            <a:r>
              <a:rPr lang="en-US" sz="2000" dirty="0" err="1" smtClean="0">
                <a:solidFill>
                  <a:srgbClr val="0000FF"/>
                </a:solidFill>
                <a:latin typeface="Chalkboard"/>
                <a:cs typeface="Chalkboard"/>
              </a:rPr>
              <a:t>Schroedinger</a:t>
            </a:r>
            <a:r>
              <a:rPr lang="en-US" sz="2000" dirty="0" smtClean="0">
                <a:solidFill>
                  <a:srgbClr val="0000FF"/>
                </a:solidFill>
                <a:latin typeface="Chalkboard"/>
                <a:cs typeface="Chalkboard"/>
              </a:rPr>
              <a:t> equation interacting through NN -potential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152414" y="1240025"/>
            <a:ext cx="94232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halkboard"/>
                <a:cs typeface="Chalkboard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halkboard"/>
                <a:cs typeface="Chalkboard"/>
              </a:rPr>
              <a:t> </a:t>
            </a:r>
            <a:r>
              <a:rPr lang="en-US" sz="2400" dirty="0" smtClean="0">
                <a:solidFill>
                  <a:srgbClr val="3366FF"/>
                </a:solidFill>
                <a:latin typeface="Chalkboard"/>
                <a:cs typeface="Chalkboard"/>
              </a:rPr>
              <a:t>        </a:t>
            </a:r>
            <a:endParaRPr lang="en-US" sz="2000" i="1" dirty="0">
              <a:solidFill>
                <a:srgbClr val="3366FF"/>
              </a:solidFill>
            </a:endParaRP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21" y="1185542"/>
            <a:ext cx="8650941" cy="766267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1" y="2159799"/>
            <a:ext cx="8674100" cy="1141886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43" y="3556004"/>
            <a:ext cx="1932517" cy="372534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455" y="3661351"/>
            <a:ext cx="3302001" cy="255186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935" y="3604908"/>
            <a:ext cx="3356071" cy="42968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032011" y="3570113"/>
            <a:ext cx="242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,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545675" y="3584227"/>
            <a:ext cx="242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,</a:t>
            </a:r>
            <a:endParaRPr lang="en-US" dirty="0"/>
          </a:p>
        </p:txBody>
      </p:sp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66" y="4375971"/>
            <a:ext cx="8345177" cy="593969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944" y="4470400"/>
            <a:ext cx="127000" cy="4572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07188" y="5038902"/>
            <a:ext cx="1433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Amado, 1976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22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5840" y="260333"/>
            <a:ext cx="66611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- New Properties of High Momentum</a:t>
            </a:r>
          </a:p>
          <a:p>
            <a:r>
              <a:rPr lang="en-US" sz="22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  Distribution of Nucleons in </a:t>
            </a:r>
            <a:r>
              <a:rPr lang="en-US" sz="2200" b="1" dirty="0">
                <a:solidFill>
                  <a:srgbClr val="00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 </a:t>
            </a:r>
            <a:r>
              <a:rPr lang="en-US" sz="22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Asymmetric Nuclei</a:t>
            </a:r>
            <a:endParaRPr lang="en-US" sz="2200" b="1" dirty="0">
              <a:solidFill>
                <a:srgbClr val="00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halkboard"/>
              <a:cs typeface="Chalkboar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5840" y="1057473"/>
            <a:ext cx="79435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- Protons are more Energetic in </a:t>
            </a:r>
          </a:p>
          <a:p>
            <a:r>
              <a:rPr lang="en-US" sz="2200" b="1" dirty="0">
                <a:solidFill>
                  <a:srgbClr val="00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 </a:t>
            </a:r>
            <a:r>
              <a:rPr lang="en-US" sz="22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 Neutron Rich High Density Nuclear Matter  </a:t>
            </a:r>
            <a:endParaRPr lang="en-US" sz="2200" b="1" dirty="0">
              <a:solidFill>
                <a:srgbClr val="00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halkboard"/>
              <a:cs typeface="Chalkboar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5844" y="2002634"/>
            <a:ext cx="433921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- First Experimental Indication</a:t>
            </a:r>
            <a:endParaRPr lang="en-US" sz="2200" b="1" dirty="0">
              <a:solidFill>
                <a:srgbClr val="00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halkboard"/>
              <a:cs typeface="Chalkboard"/>
            </a:endParaRPr>
          </a:p>
        </p:txBody>
      </p:sp>
      <p:sp>
        <p:nvSpPr>
          <p:cNvPr id="16" name="Rectangle 6"/>
          <p:cNvSpPr>
            <a:spLocks/>
          </p:cNvSpPr>
          <p:nvPr/>
        </p:nvSpPr>
        <p:spPr bwMode="auto">
          <a:xfrm>
            <a:off x="6845830" y="469884"/>
            <a:ext cx="18754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400" dirty="0" smtClean="0">
                <a:solidFill>
                  <a:srgbClr val="00FF00"/>
                </a:solidFill>
                <a:ea typeface="ＭＳ Ｐゴシック" charset="0"/>
                <a:cs typeface="Gill Sans" charset="0"/>
              </a:rPr>
              <a:t>MS,arXiv:1210.3280.2012</a:t>
            </a:r>
            <a:endParaRPr lang="en-US" sz="1400" dirty="0">
              <a:solidFill>
                <a:srgbClr val="00FF00"/>
              </a:solidFill>
              <a:ea typeface="ＭＳ Ｐゴシック" charset="0"/>
              <a:cs typeface="Gill Sans" charset="0"/>
            </a:endParaRPr>
          </a:p>
          <a:p>
            <a:r>
              <a:rPr lang="en-US" sz="1400" dirty="0" smtClean="0">
                <a:solidFill>
                  <a:srgbClr val="00FF00"/>
                </a:solidFill>
                <a:ea typeface="ＭＳ Ｐゴシック" charset="0"/>
                <a:cs typeface="Gill Sans" charset="0"/>
              </a:rPr>
              <a:t>Phys. Rev. C 2014</a:t>
            </a:r>
            <a:endParaRPr lang="en-US" sz="1400" dirty="0">
              <a:solidFill>
                <a:srgbClr val="00FF00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18" name="Rectangle 6"/>
          <p:cNvSpPr>
            <a:spLocks/>
          </p:cNvSpPr>
          <p:nvPr/>
        </p:nvSpPr>
        <p:spPr bwMode="auto">
          <a:xfrm>
            <a:off x="6845830" y="1188024"/>
            <a:ext cx="159417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400" dirty="0" smtClean="0">
                <a:solidFill>
                  <a:srgbClr val="00FF00"/>
                </a:solidFill>
                <a:ea typeface="ＭＳ Ｐゴシック" charset="0"/>
                <a:cs typeface="Gill Sans" charset="0"/>
              </a:rPr>
              <a:t>M. </a:t>
            </a:r>
            <a:r>
              <a:rPr lang="en-US" sz="1400" dirty="0" err="1" smtClean="0">
                <a:solidFill>
                  <a:srgbClr val="00FF00"/>
                </a:solidFill>
                <a:ea typeface="ＭＳ Ｐゴシック" charset="0"/>
                <a:cs typeface="Gill Sans" charset="0"/>
              </a:rPr>
              <a:t>McGauley</a:t>
            </a:r>
            <a:r>
              <a:rPr lang="en-US" sz="1400" dirty="0" smtClean="0">
                <a:solidFill>
                  <a:srgbClr val="00FF00"/>
                </a:solidFill>
                <a:ea typeface="ＭＳ Ｐゴシック" charset="0"/>
                <a:cs typeface="Gill Sans" charset="0"/>
              </a:rPr>
              <a:t>, MS</a:t>
            </a:r>
          </a:p>
          <a:p>
            <a:r>
              <a:rPr lang="en-US" sz="1400" dirty="0" smtClean="0">
                <a:solidFill>
                  <a:srgbClr val="00FF00"/>
                </a:solidFill>
                <a:ea typeface="ＭＳ Ｐゴシック" charset="0"/>
                <a:cs typeface="Gill Sans" charset="0"/>
              </a:rPr>
              <a:t>arXiv:1102.3973,2011</a:t>
            </a:r>
            <a:endParaRPr lang="en-US" sz="1400" dirty="0">
              <a:solidFill>
                <a:srgbClr val="00FF00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6803497" y="2002634"/>
            <a:ext cx="238705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1400" dirty="0" smtClean="0">
                <a:solidFill>
                  <a:srgbClr val="00FF00"/>
                </a:solidFill>
                <a:ea typeface="ＭＳ Ｐゴシック" charset="0"/>
                <a:cs typeface="Gill Sans" charset="0"/>
              </a:rPr>
              <a:t> O. Hen,  </a:t>
            </a:r>
            <a:r>
              <a:rPr lang="en-US" sz="1400" dirty="0" err="1" smtClean="0">
                <a:solidFill>
                  <a:srgbClr val="00FF00"/>
                </a:solidFill>
                <a:ea typeface="ＭＳ Ｐゴシック" charset="0"/>
                <a:cs typeface="Gill Sans" charset="0"/>
              </a:rPr>
              <a:t>et.al</a:t>
            </a:r>
            <a:r>
              <a:rPr lang="en-US" sz="1400" dirty="0" smtClean="0">
                <a:solidFill>
                  <a:srgbClr val="00FF00"/>
                </a:solidFill>
                <a:ea typeface="ＭＳ Ｐゴシック" charset="0"/>
                <a:cs typeface="Gill Sans" charset="0"/>
              </a:rPr>
              <a:t>.  </a:t>
            </a:r>
            <a:endParaRPr lang="en-US" sz="1400" dirty="0">
              <a:solidFill>
                <a:srgbClr val="00FF00"/>
              </a:solidFill>
              <a:ea typeface="ＭＳ Ｐゴシック" charset="0"/>
              <a:cs typeface="Gill Sans" charset="0"/>
            </a:endParaRPr>
          </a:p>
          <a:p>
            <a:r>
              <a:rPr lang="en-US" sz="1400" dirty="0">
                <a:solidFill>
                  <a:srgbClr val="00FF00"/>
                </a:solidFill>
                <a:ea typeface="ＭＳ Ｐゴシック" charset="0"/>
                <a:cs typeface="Gill Sans" charset="0"/>
              </a:rPr>
              <a:t> </a:t>
            </a:r>
            <a:r>
              <a:rPr lang="en-US" sz="1400" dirty="0" smtClean="0">
                <a:solidFill>
                  <a:srgbClr val="00FF00"/>
                </a:solidFill>
                <a:ea typeface="ＭＳ Ｐゴシック" charset="0"/>
                <a:cs typeface="Gill Sans" charset="0"/>
              </a:rPr>
              <a:t> Science,  2014, </a:t>
            </a:r>
            <a:endParaRPr lang="en-US" sz="1400" dirty="0">
              <a:solidFill>
                <a:srgbClr val="00FF00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844" y="2614735"/>
            <a:ext cx="577102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- Confirmed by VMC calculations for A&lt;12</a:t>
            </a:r>
            <a:endParaRPr lang="en-US" sz="2200" b="1" dirty="0">
              <a:solidFill>
                <a:srgbClr val="00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halkboard"/>
              <a:cs typeface="Chalkboard"/>
            </a:endParaRPr>
          </a:p>
        </p:txBody>
      </p:sp>
      <p:sp>
        <p:nvSpPr>
          <p:cNvPr id="12" name="Rectangle 11"/>
          <p:cNvSpPr>
            <a:spLocks/>
          </p:cNvSpPr>
          <p:nvPr/>
        </p:nvSpPr>
        <p:spPr bwMode="auto">
          <a:xfrm>
            <a:off x="6845834" y="2614735"/>
            <a:ext cx="13391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400" dirty="0" smtClean="0">
                <a:solidFill>
                  <a:srgbClr val="00FF00"/>
                </a:solidFill>
                <a:ea typeface="ＭＳ Ｐゴシック" charset="0"/>
                <a:cs typeface="Gill Sans" charset="0"/>
              </a:rPr>
              <a:t>R.B.  </a:t>
            </a:r>
            <a:r>
              <a:rPr lang="en-US" sz="1400" dirty="0" err="1" smtClean="0">
                <a:solidFill>
                  <a:srgbClr val="00FF00"/>
                </a:solidFill>
                <a:ea typeface="ＭＳ Ｐゴシック" charset="0"/>
                <a:cs typeface="Gill Sans" charset="0"/>
              </a:rPr>
              <a:t>Wiringa</a:t>
            </a:r>
            <a:r>
              <a:rPr lang="en-US" sz="1400" dirty="0" smtClean="0">
                <a:solidFill>
                  <a:srgbClr val="00FF00"/>
                </a:solidFill>
                <a:ea typeface="ＭＳ Ｐゴシック" charset="0"/>
                <a:cs typeface="Gill Sans" charset="0"/>
              </a:rPr>
              <a:t> et al, </a:t>
            </a:r>
          </a:p>
          <a:p>
            <a:r>
              <a:rPr lang="en-US" sz="1400" dirty="0" smtClean="0">
                <a:solidFill>
                  <a:srgbClr val="00FF00"/>
                </a:solidFill>
                <a:ea typeface="ＭＳ Ｐゴシック" charset="0"/>
                <a:cs typeface="Gill Sans" charset="0"/>
              </a:rPr>
              <a:t>Phys. Rev. C 2014</a:t>
            </a:r>
            <a:endParaRPr lang="en-US" sz="1400" dirty="0">
              <a:solidFill>
                <a:srgbClr val="00FF00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1186" y="3235495"/>
            <a:ext cx="301877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- For Nuclear Matter</a:t>
            </a:r>
            <a:endParaRPr lang="en-US" sz="2200" b="1" dirty="0">
              <a:solidFill>
                <a:srgbClr val="00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halkboard"/>
              <a:cs typeface="Chalkboard"/>
            </a:endParaRPr>
          </a:p>
        </p:txBody>
      </p:sp>
      <p:sp>
        <p:nvSpPr>
          <p:cNvPr id="14" name="Rectangle 13"/>
          <p:cNvSpPr>
            <a:spLocks/>
          </p:cNvSpPr>
          <p:nvPr/>
        </p:nvSpPr>
        <p:spPr bwMode="auto">
          <a:xfrm>
            <a:off x="6845830" y="3235495"/>
            <a:ext cx="128240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400" dirty="0" smtClean="0">
                <a:solidFill>
                  <a:srgbClr val="00FF00"/>
                </a:solidFill>
                <a:ea typeface="ＭＳ Ｐゴシック" charset="0"/>
                <a:cs typeface="Gill Sans" charset="0"/>
              </a:rPr>
              <a:t>W. </a:t>
            </a:r>
            <a:r>
              <a:rPr lang="en-US" sz="1400" dirty="0" err="1" smtClean="0">
                <a:solidFill>
                  <a:srgbClr val="00FF00"/>
                </a:solidFill>
                <a:ea typeface="ＭＳ Ｐゴシック" charset="0"/>
                <a:cs typeface="Gill Sans" charset="0"/>
              </a:rPr>
              <a:t>Dickhoff</a:t>
            </a:r>
            <a:r>
              <a:rPr lang="en-US" sz="1400" dirty="0" smtClean="0">
                <a:solidFill>
                  <a:srgbClr val="00FF00"/>
                </a:solidFill>
                <a:ea typeface="ＭＳ Ｐゴシック" charset="0"/>
                <a:cs typeface="Gill Sans" charset="0"/>
              </a:rPr>
              <a:t> et al</a:t>
            </a:r>
          </a:p>
          <a:p>
            <a:r>
              <a:rPr lang="en-US" sz="1400" dirty="0" smtClean="0">
                <a:solidFill>
                  <a:srgbClr val="00FF00"/>
                </a:solidFill>
                <a:ea typeface="ＭＳ Ｐゴシック" charset="0"/>
                <a:cs typeface="Gill Sans" charset="0"/>
              </a:rPr>
              <a:t>Phys. Rev. C 2014</a:t>
            </a:r>
            <a:endParaRPr lang="en-US" sz="1400" dirty="0">
              <a:solidFill>
                <a:srgbClr val="00FF00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3516" y="3733884"/>
            <a:ext cx="386911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- For Medium/Heavy Nuclei</a:t>
            </a:r>
            <a:endParaRPr lang="en-US" sz="2200" b="1" dirty="0">
              <a:solidFill>
                <a:srgbClr val="00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halkboard"/>
              <a:cs typeface="Chalkboard"/>
            </a:endParaRPr>
          </a:p>
        </p:txBody>
      </p:sp>
      <p:sp>
        <p:nvSpPr>
          <p:cNvPr id="19" name="Rectangle 18"/>
          <p:cNvSpPr>
            <a:spLocks/>
          </p:cNvSpPr>
          <p:nvPr/>
        </p:nvSpPr>
        <p:spPr bwMode="auto">
          <a:xfrm>
            <a:off x="6756959" y="3806432"/>
            <a:ext cx="190713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400" dirty="0" smtClean="0">
                <a:solidFill>
                  <a:srgbClr val="00FF00"/>
                </a:solidFill>
                <a:ea typeface="ＭＳ Ｐゴシック" charset="0"/>
                <a:cs typeface="Gill Sans" charset="0"/>
              </a:rPr>
              <a:t>J</a:t>
            </a:r>
            <a:r>
              <a:rPr lang="en-US" sz="1400" dirty="0">
                <a:solidFill>
                  <a:srgbClr val="00FF00"/>
                </a:solidFill>
                <a:ea typeface="ＭＳ Ｐゴシック" charset="0"/>
                <a:cs typeface="Gill Sans" charset="0"/>
              </a:rPr>
              <a:t>. </a:t>
            </a:r>
            <a:r>
              <a:rPr lang="en-US" sz="1400" dirty="0" err="1" smtClean="0">
                <a:solidFill>
                  <a:srgbClr val="00FF00"/>
                </a:solidFill>
                <a:ea typeface="ＭＳ Ｐゴシック" charset="0"/>
                <a:cs typeface="Gill Sans" charset="0"/>
              </a:rPr>
              <a:t>Ryckebusch</a:t>
            </a:r>
            <a:r>
              <a:rPr lang="en-US" sz="1400" dirty="0" smtClean="0">
                <a:solidFill>
                  <a:srgbClr val="00FF00"/>
                </a:solidFill>
                <a:ea typeface="ＭＳ Ｐゴシック" charset="0"/>
                <a:cs typeface="Gill Sans" charset="0"/>
              </a:rPr>
              <a:t>, </a:t>
            </a:r>
            <a:r>
              <a:rPr lang="en-US" sz="1400" dirty="0" err="1" smtClean="0">
                <a:solidFill>
                  <a:srgbClr val="00FF00"/>
                </a:solidFill>
                <a:ea typeface="ＭＳ Ｐゴシック" charset="0"/>
                <a:cs typeface="Gill Sans" charset="0"/>
              </a:rPr>
              <a:t>W.Cosyn</a:t>
            </a:r>
            <a:endParaRPr lang="en-US" sz="1400" dirty="0">
              <a:solidFill>
                <a:srgbClr val="00FF00"/>
              </a:solidFill>
              <a:ea typeface="ＭＳ Ｐゴシック" charset="0"/>
              <a:cs typeface="Gill Sans" charset="0"/>
            </a:endParaRPr>
          </a:p>
          <a:p>
            <a:r>
              <a:rPr lang="en-US" sz="1400" dirty="0" smtClean="0">
                <a:solidFill>
                  <a:srgbClr val="00FF00"/>
                </a:solidFill>
                <a:ea typeface="ＭＳ Ｐゴシック" charset="0"/>
                <a:cs typeface="Gill Sans" charset="0"/>
              </a:rPr>
              <a:t>M. </a:t>
            </a:r>
            <a:r>
              <a:rPr lang="en-US" sz="1400" dirty="0" err="1" smtClean="0">
                <a:solidFill>
                  <a:srgbClr val="00FF00"/>
                </a:solidFill>
                <a:ea typeface="ＭＳ Ｐゴシック" charset="0"/>
                <a:cs typeface="Gill Sans" charset="0"/>
              </a:rPr>
              <a:t>Vanhalst</a:t>
            </a:r>
            <a:r>
              <a:rPr lang="en-US" sz="1400" dirty="0" smtClean="0">
                <a:solidFill>
                  <a:srgbClr val="00FF00"/>
                </a:solidFill>
                <a:ea typeface="ＭＳ Ｐゴシック" charset="0"/>
                <a:cs typeface="Gill Sans" charset="0"/>
              </a:rPr>
              <a:t>., </a:t>
            </a:r>
            <a:r>
              <a:rPr lang="en-US" sz="1400" dirty="0" err="1" smtClean="0">
                <a:solidFill>
                  <a:srgbClr val="00FF00"/>
                </a:solidFill>
                <a:ea typeface="ＭＳ Ｐゴシック" charset="0"/>
                <a:cs typeface="Gill Sans" charset="0"/>
              </a:rPr>
              <a:t>J.Phys</a:t>
            </a:r>
            <a:r>
              <a:rPr lang="en-US" sz="1400" dirty="0" smtClean="0">
                <a:solidFill>
                  <a:srgbClr val="00FF00"/>
                </a:solidFill>
                <a:ea typeface="ＭＳ Ｐゴシック" charset="0"/>
                <a:cs typeface="Gill Sans" charset="0"/>
              </a:rPr>
              <a:t> 2015J</a:t>
            </a:r>
            <a:endParaRPr lang="en-US" sz="1400" dirty="0">
              <a:solidFill>
                <a:srgbClr val="00FF00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3515" y="4337011"/>
            <a:ext cx="432611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halkboard"/>
                <a:cs typeface="Chalkboard"/>
              </a:rPr>
              <a:t>- In Light-Cone Approximation:</a:t>
            </a:r>
            <a:endParaRPr lang="en-US" sz="2200" b="1" dirty="0">
              <a:solidFill>
                <a:srgbClr val="00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halkboard"/>
              <a:cs typeface="Chalkboard"/>
            </a:endParaRPr>
          </a:p>
        </p:txBody>
      </p:sp>
      <p:sp>
        <p:nvSpPr>
          <p:cNvPr id="21" name="Rectangle 6"/>
          <p:cNvSpPr>
            <a:spLocks/>
          </p:cNvSpPr>
          <p:nvPr/>
        </p:nvSpPr>
        <p:spPr bwMode="auto">
          <a:xfrm>
            <a:off x="6819549" y="4357410"/>
            <a:ext cx="128240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400" dirty="0" err="1" smtClean="0">
                <a:solidFill>
                  <a:srgbClr val="00FF00"/>
                </a:solidFill>
                <a:ea typeface="ＭＳ Ｐゴシック" charset="0"/>
                <a:cs typeface="Gill Sans" charset="0"/>
              </a:rPr>
              <a:t>O.Artiles</a:t>
            </a:r>
            <a:r>
              <a:rPr lang="en-US" sz="1400" dirty="0" smtClean="0">
                <a:solidFill>
                  <a:srgbClr val="00FF00"/>
                </a:solidFill>
                <a:ea typeface="ＭＳ Ｐゴシック" charset="0"/>
                <a:cs typeface="Gill Sans" charset="0"/>
              </a:rPr>
              <a:t>, M.S.</a:t>
            </a:r>
            <a:endParaRPr lang="en-US" sz="1400" dirty="0">
              <a:solidFill>
                <a:srgbClr val="00FF00"/>
              </a:solidFill>
              <a:ea typeface="ＭＳ Ｐゴシック" charset="0"/>
              <a:cs typeface="Gill Sans" charset="0"/>
            </a:endParaRPr>
          </a:p>
          <a:p>
            <a:r>
              <a:rPr lang="en-US" sz="1400" dirty="0" smtClean="0">
                <a:solidFill>
                  <a:srgbClr val="00FF00"/>
                </a:solidFill>
                <a:ea typeface="ＭＳ Ｐゴシック" charset="0"/>
                <a:cs typeface="Gill Sans" charset="0"/>
              </a:rPr>
              <a:t>Phys. Rev. C 2016</a:t>
            </a:r>
            <a:endParaRPr lang="en-US" sz="1400" dirty="0">
              <a:solidFill>
                <a:srgbClr val="00FF00"/>
              </a:solidFill>
              <a:ea typeface="ＭＳ Ｐゴシック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448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77024"/>
            <a:ext cx="90107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  <a:latin typeface="Chalkboard"/>
                <a:cs typeface="Chalkboard"/>
              </a:rPr>
              <a:t>4.Implications/Predictions for Nuclear Physics and</a:t>
            </a:r>
          </a:p>
          <a:p>
            <a:r>
              <a:rPr lang="en-US" sz="2600" dirty="0">
                <a:solidFill>
                  <a:srgbClr val="FF0000"/>
                </a:solidFill>
                <a:latin typeface="Chalkboard"/>
                <a:cs typeface="Chalkboard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Chalkboard"/>
                <a:cs typeface="Chalkboard"/>
              </a:rPr>
              <a:t>                                   Astrophysics</a:t>
            </a:r>
          </a:p>
          <a:p>
            <a:r>
              <a:rPr lang="en-US" sz="2200" dirty="0" smtClean="0">
                <a:solidFill>
                  <a:srgbClr val="0000FF"/>
                </a:solidFill>
                <a:latin typeface="Chalkboard"/>
                <a:cs typeface="Chalkboard"/>
              </a:rPr>
              <a:t> - more/</a:t>
            </a:r>
            <a:r>
              <a:rPr lang="en-US" sz="2200" dirty="0" smtClean="0">
                <a:solidFill>
                  <a:schemeClr val="accent2"/>
                </a:solidFill>
                <a:latin typeface="Chalkboard"/>
                <a:cs typeface="Chalkboard"/>
              </a:rPr>
              <a:t>less</a:t>
            </a:r>
            <a:r>
              <a:rPr lang="en-US" sz="2200" dirty="0" smtClean="0">
                <a:solidFill>
                  <a:srgbClr val="0000FF"/>
                </a:solidFill>
                <a:latin typeface="Chalkboard"/>
                <a:cs typeface="Chalkboard"/>
              </a:rPr>
              <a:t> protons/</a:t>
            </a:r>
            <a:r>
              <a:rPr lang="en-US" sz="2200" dirty="0" smtClean="0">
                <a:solidFill>
                  <a:schemeClr val="accent2"/>
                </a:solidFill>
                <a:latin typeface="Chalkboard"/>
                <a:cs typeface="Chalkboard"/>
              </a:rPr>
              <a:t>neutrons</a:t>
            </a:r>
            <a:r>
              <a:rPr lang="en-US" sz="2200" dirty="0" smtClean="0">
                <a:solidFill>
                  <a:srgbClr val="0000FF"/>
                </a:solidFill>
                <a:latin typeface="Chalkboard"/>
                <a:cs typeface="Chalkboard"/>
              </a:rPr>
              <a:t> per nucleon in neutron rich nuclei</a:t>
            </a:r>
          </a:p>
          <a:p>
            <a:pPr marL="342900" indent="-342900">
              <a:buFontTx/>
              <a:buChar char="-"/>
            </a:pPr>
            <a:r>
              <a:rPr lang="en-US" sz="2200" dirty="0" smtClean="0">
                <a:solidFill>
                  <a:srgbClr val="0000FF"/>
                </a:solidFill>
                <a:latin typeface="Chalkboard"/>
                <a:cs typeface="Chalkboard"/>
              </a:rPr>
              <a:t>protons are extremely energetic in Neutron Stars</a:t>
            </a:r>
          </a:p>
          <a:p>
            <a:pPr marL="342900" indent="-342900">
              <a:buFontTx/>
              <a:buChar char="-"/>
            </a:pPr>
            <a:r>
              <a:rPr lang="en-US" sz="2200" dirty="0" smtClean="0">
                <a:solidFill>
                  <a:srgbClr val="0000FF"/>
                </a:solidFill>
                <a:latin typeface="Chalkboard"/>
                <a:cs typeface="Chalkboard"/>
              </a:rPr>
              <a:t>protons are more modified in neutron  rich nuclei</a:t>
            </a:r>
          </a:p>
          <a:p>
            <a:pPr marL="342900" indent="-342900">
              <a:buFontTx/>
              <a:buChar char="-"/>
            </a:pPr>
            <a:r>
              <a:rPr lang="en-US" sz="2200" dirty="0" smtClean="0">
                <a:solidFill>
                  <a:srgbClr val="0000FF"/>
                </a:solidFill>
                <a:latin typeface="Chalkboard"/>
                <a:cs typeface="Chalkboard"/>
              </a:rPr>
              <a:t>u-quarks are more modified than d-quarks in large A Nuclei 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3248" y="2543442"/>
            <a:ext cx="410833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  <a:latin typeface="Chalkboard"/>
                <a:cs typeface="Chalkboard"/>
              </a:rPr>
              <a:t>Experimental Implications</a:t>
            </a:r>
            <a:r>
              <a:rPr lang="en-US" sz="2600" dirty="0">
                <a:solidFill>
                  <a:srgbClr val="FF0000"/>
                </a:solidFill>
                <a:latin typeface="Chalkboard"/>
                <a:cs typeface="Chalkboard"/>
              </a:rPr>
              <a:t>: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5030" y="3314107"/>
            <a:ext cx="74570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  <a:latin typeface="Chalkboard"/>
                <a:cs typeface="Chalkboard"/>
              </a:rPr>
              <a:t>- A dependence of </a:t>
            </a:r>
            <a:r>
              <a:rPr lang="en-US" sz="2200" dirty="0" err="1" smtClean="0">
                <a:solidFill>
                  <a:srgbClr val="0000FF"/>
                </a:solidFill>
                <a:latin typeface="Chalkboard"/>
                <a:cs typeface="Chalkboard"/>
              </a:rPr>
              <a:t>NuTev</a:t>
            </a:r>
            <a:r>
              <a:rPr lang="en-US" sz="2200" dirty="0" smtClean="0">
                <a:solidFill>
                  <a:srgbClr val="0000FF"/>
                </a:solidFill>
                <a:latin typeface="Chalkboard"/>
                <a:cs typeface="Chalkboard"/>
              </a:rPr>
              <a:t> Anomaly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9139" y="3676995"/>
            <a:ext cx="92224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  <a:latin typeface="Chalkboard"/>
                <a:cs typeface="Chalkboard"/>
              </a:rPr>
              <a:t>- u/d modification can be checked in neutrino-nuclei or </a:t>
            </a:r>
            <a:r>
              <a:rPr lang="en-US" sz="2200" dirty="0" err="1" smtClean="0">
                <a:solidFill>
                  <a:srgbClr val="0000FF"/>
                </a:solidFill>
                <a:latin typeface="Chalkboard"/>
                <a:cs typeface="Chalkboard"/>
              </a:rPr>
              <a:t>pvDIS</a:t>
            </a:r>
            <a:r>
              <a:rPr lang="en-US" sz="2200" dirty="0" smtClean="0">
                <a:solidFill>
                  <a:srgbClr val="0000FF"/>
                </a:solidFill>
                <a:latin typeface="Chalkboard"/>
                <a:cs typeface="Chalkboard"/>
              </a:rPr>
              <a:t> </a:t>
            </a:r>
          </a:p>
          <a:p>
            <a:r>
              <a:rPr lang="en-US" sz="2200" dirty="0" smtClean="0">
                <a:solidFill>
                  <a:srgbClr val="0000FF"/>
                </a:solidFill>
                <a:latin typeface="Chalkboard"/>
                <a:cs typeface="Chalkboard"/>
              </a:rPr>
              <a:t>  processes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5029" y="2919852"/>
            <a:ext cx="74570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  <a:latin typeface="Chalkboard"/>
                <a:cs typeface="Chalkboard"/>
              </a:rPr>
              <a:t>- Flavor Dependence of EMC effect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5025" y="4491325"/>
            <a:ext cx="422917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  <a:latin typeface="Chalkboard"/>
                <a:cs typeface="Chalkboard"/>
              </a:rPr>
              <a:t>Observational Implications</a:t>
            </a:r>
            <a:r>
              <a:rPr lang="en-US" sz="2600" dirty="0">
                <a:solidFill>
                  <a:srgbClr val="FF0000"/>
                </a:solidFill>
                <a:latin typeface="Chalkboard"/>
                <a:cs typeface="Chalkboard"/>
              </a:rPr>
              <a:t>: </a:t>
            </a:r>
          </a:p>
        </p:txBody>
      </p:sp>
      <p:sp>
        <p:nvSpPr>
          <p:cNvPr id="2" name="Rectangle 1"/>
          <p:cNvSpPr/>
          <p:nvPr/>
        </p:nvSpPr>
        <p:spPr>
          <a:xfrm>
            <a:off x="133251" y="4983769"/>
            <a:ext cx="428778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  <a:latin typeface="Chalkboard"/>
                <a:cs typeface="Chalkboard"/>
              </a:rPr>
              <a:t>Magnetic Field of Neutron Stars</a:t>
            </a:r>
            <a:endParaRPr lang="en-US" sz="2200" dirty="0">
              <a:solidFill>
                <a:srgbClr val="0000FF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260751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/>
          </p:cNvSpPr>
          <p:nvPr/>
        </p:nvSpPr>
        <p:spPr bwMode="auto">
          <a:xfrm>
            <a:off x="3120390" y="1457338"/>
            <a:ext cx="422910" cy="100012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48131" name="Rectangle 3"/>
          <p:cNvSpPr>
            <a:spLocks/>
          </p:cNvSpPr>
          <p:nvPr/>
        </p:nvSpPr>
        <p:spPr bwMode="auto">
          <a:xfrm>
            <a:off x="5246370" y="1552576"/>
            <a:ext cx="514350" cy="952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9" y="2259910"/>
            <a:ext cx="9144000" cy="2882402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5693551" y="2248027"/>
            <a:ext cx="914400" cy="34318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586" y="549070"/>
            <a:ext cx="7784624" cy="7209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889" y="2"/>
            <a:ext cx="87254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Chalkboard"/>
                <a:cs typeface="Chalkboard"/>
              </a:rPr>
              <a:t>Fraction of High Momentum Protons and Neutrons in Neutron Star</a:t>
            </a:r>
            <a:endParaRPr lang="en-US" sz="2200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22" y="1238251"/>
            <a:ext cx="1320800" cy="455083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78" y="1286064"/>
            <a:ext cx="1346200" cy="39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50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34" y="137581"/>
            <a:ext cx="1524000" cy="6012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5504" y="103836"/>
            <a:ext cx="1409700" cy="63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276" y="202000"/>
            <a:ext cx="1905000" cy="50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66526" y="4965304"/>
            <a:ext cx="2277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64FF65"/>
                </a:solidFill>
              </a:rPr>
              <a:t>M. </a:t>
            </a:r>
            <a:r>
              <a:rPr lang="en-US" sz="1400" dirty="0" err="1" smtClean="0">
                <a:solidFill>
                  <a:srgbClr val="64FF65"/>
                </a:solidFill>
              </a:rPr>
              <a:t>McGauley</a:t>
            </a:r>
            <a:r>
              <a:rPr lang="en-US" sz="1400" dirty="0" smtClean="0">
                <a:solidFill>
                  <a:srgbClr val="64FF65"/>
                </a:solidFill>
              </a:rPr>
              <a:t>, MS  Feb. 2011</a:t>
            </a:r>
          </a:p>
          <a:p>
            <a:r>
              <a:rPr lang="en-US" sz="1400" dirty="0" err="1">
                <a:solidFill>
                  <a:srgbClr val="64FF65"/>
                </a:solidFill>
              </a:rPr>
              <a:t>a</a:t>
            </a:r>
            <a:r>
              <a:rPr lang="en-US" sz="1400" dirty="0" err="1" smtClean="0">
                <a:solidFill>
                  <a:srgbClr val="64FF65"/>
                </a:solidFill>
              </a:rPr>
              <a:t>rxiv</a:t>
            </a:r>
            <a:r>
              <a:rPr lang="en-US" sz="1400" dirty="0" smtClean="0">
                <a:solidFill>
                  <a:srgbClr val="64FF65"/>
                </a:solidFill>
              </a:rPr>
              <a:t> 1102.3973</a:t>
            </a:r>
            <a:endParaRPr lang="en-US" sz="1400" dirty="0">
              <a:solidFill>
                <a:srgbClr val="64FF65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003" y="1100144"/>
            <a:ext cx="5029200" cy="5557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444" y="1142922"/>
            <a:ext cx="527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(1)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444" y="1912574"/>
            <a:ext cx="562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(2)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5266" y="2594866"/>
            <a:ext cx="4515810" cy="65660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01759" y="2973878"/>
            <a:ext cx="78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where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6283" y="3549887"/>
            <a:ext cx="5892800" cy="54914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615866" y="2015162"/>
            <a:ext cx="3671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we analyze data for symmetric </a:t>
            </a:r>
            <a:r>
              <a:rPr lang="en-US" dirty="0" smtClean="0">
                <a:solidFill>
                  <a:srgbClr val="FFFF00"/>
                </a:solidFill>
              </a:rPr>
              <a:t>nuclei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8320" y="2015162"/>
            <a:ext cx="492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For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0039" y="1982493"/>
            <a:ext cx="1356854" cy="44303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66283" y="2594864"/>
            <a:ext cx="3343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and for other A’s  use the relation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3339" y="4276188"/>
            <a:ext cx="562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(3)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5349" y="4356692"/>
            <a:ext cx="784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Neglecting contributions due to </a:t>
            </a:r>
            <a:r>
              <a:rPr lang="en-US" dirty="0" err="1" smtClean="0">
                <a:solidFill>
                  <a:srgbClr val="FF0000"/>
                </a:solidFill>
              </a:rPr>
              <a:t>pp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and </a:t>
            </a:r>
            <a:r>
              <a:rPr lang="en-US" dirty="0" err="1" smtClean="0">
                <a:solidFill>
                  <a:srgbClr val="FF0000"/>
                </a:solidFill>
              </a:rPr>
              <a:t>nn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SRCs one obtains boundary  conditions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6123" y="5109367"/>
            <a:ext cx="4432300" cy="38482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39226" y="173778"/>
            <a:ext cx="2527300" cy="536223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578320" y="1054132"/>
            <a:ext cx="5274951" cy="753267"/>
          </a:xfrm>
          <a:prstGeom prst="roundRect">
            <a:avLst/>
          </a:prstGeom>
          <a:noFill/>
          <a:ln>
            <a:solidFill>
              <a:srgbClr val="00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048283" y="2518181"/>
            <a:ext cx="4761623" cy="753266"/>
          </a:xfrm>
          <a:prstGeom prst="roundRect">
            <a:avLst/>
          </a:prstGeom>
          <a:noFill/>
          <a:ln>
            <a:solidFill>
              <a:srgbClr val="00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 flipH="1" flipV="1">
            <a:off x="3390360" y="1633851"/>
            <a:ext cx="948866" cy="791680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 flipV="1">
            <a:off x="3119901" y="1633853"/>
            <a:ext cx="1946486" cy="3331453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 flipV="1">
            <a:off x="2143283" y="1668531"/>
            <a:ext cx="772651" cy="313966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048283" y="388466"/>
            <a:ext cx="248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,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16846" y="388466"/>
            <a:ext cx="248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,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01844" y="1174554"/>
            <a:ext cx="2856636" cy="52322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halkboard"/>
              </a:rPr>
              <a:t>Parametric Form </a:t>
            </a:r>
            <a:endParaRPr lang="en-US" sz="2800" dirty="0">
              <a:solidFill>
                <a:srgbClr val="FF0000"/>
              </a:solidFill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212893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54" y="760763"/>
            <a:ext cx="4572000" cy="3810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454" y="1275986"/>
            <a:ext cx="4724400" cy="444500"/>
          </a:xfrm>
          <a:prstGeom prst="rect">
            <a:avLst/>
          </a:prstGeom>
        </p:spPr>
      </p:pic>
      <p:pic>
        <p:nvPicPr>
          <p:cNvPr id="7" name="Picture 6" descr="a2s_call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534" y="1462565"/>
            <a:ext cx="6283156" cy="4304198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625" y="2068809"/>
            <a:ext cx="2083635" cy="20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318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79527" y="152866"/>
            <a:ext cx="5429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halkboard"/>
                <a:cs typeface="Chalkboard"/>
              </a:rPr>
              <a:t>Implications: </a:t>
            </a:r>
            <a:r>
              <a:rPr lang="en-US" sz="2800" dirty="0" smtClean="0">
                <a:solidFill>
                  <a:srgbClr val="0000FF"/>
                </a:solidFill>
                <a:latin typeface="Chalkboard"/>
                <a:cs typeface="Chalkboard"/>
              </a:rPr>
              <a:t>For Nuclear Matter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54" y="760763"/>
            <a:ext cx="4572000" cy="381000"/>
          </a:xfrm>
          <a:prstGeom prst="rect">
            <a:avLst/>
          </a:prstGeom>
        </p:spPr>
      </p:pic>
      <p:pic>
        <p:nvPicPr>
          <p:cNvPr id="7" name="Picture 6" descr="a2s_cal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534" y="1462565"/>
            <a:ext cx="6283156" cy="4304198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325" y="796433"/>
            <a:ext cx="2349500" cy="381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89180" y="1364144"/>
            <a:ext cx="18082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0000FF"/>
                </a:solidFill>
              </a:rPr>
              <a:t>- 4  data points</a:t>
            </a:r>
            <a:endParaRPr lang="en-US" sz="2000" i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22476" y="1896185"/>
            <a:ext cx="33215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00FF"/>
                </a:solidFill>
              </a:rPr>
              <a:t>- 2  boundary conditions due  </a:t>
            </a:r>
          </a:p>
          <a:p>
            <a:r>
              <a:rPr lang="en-US" sz="2000" i="1" dirty="0" smtClean="0">
                <a:solidFill>
                  <a:srgbClr val="0000FF"/>
                </a:solidFill>
              </a:rPr>
              <a:t>   to the </a:t>
            </a:r>
            <a:r>
              <a:rPr lang="en-US" sz="2000" i="1" dirty="0" err="1" smtClean="0">
                <a:solidFill>
                  <a:srgbClr val="0000FF"/>
                </a:solidFill>
              </a:rPr>
              <a:t>neglection</a:t>
            </a:r>
            <a:r>
              <a:rPr lang="en-US" sz="2000" i="1" dirty="0" smtClean="0">
                <a:solidFill>
                  <a:srgbClr val="0000FF"/>
                </a:solidFill>
              </a:rPr>
              <a:t>  of </a:t>
            </a:r>
            <a:r>
              <a:rPr lang="en-US" sz="2000" i="1" dirty="0" err="1" smtClean="0">
                <a:solidFill>
                  <a:srgbClr val="0000FF"/>
                </a:solidFill>
              </a:rPr>
              <a:t>pp</a:t>
            </a:r>
            <a:r>
              <a:rPr lang="en-US" sz="2000" i="1" dirty="0" smtClean="0">
                <a:solidFill>
                  <a:srgbClr val="0000FF"/>
                </a:solidFill>
              </a:rPr>
              <a:t>/</a:t>
            </a:r>
            <a:r>
              <a:rPr lang="en-US" sz="2000" i="1" dirty="0" err="1" smtClean="0">
                <a:solidFill>
                  <a:srgbClr val="0000FF"/>
                </a:solidFill>
              </a:rPr>
              <a:t>nn</a:t>
            </a:r>
            <a:endParaRPr lang="en-US" sz="2000" i="1" dirty="0" smtClean="0">
              <a:solidFill>
                <a:srgbClr val="0000FF"/>
              </a:solidFill>
            </a:endParaRPr>
          </a:p>
          <a:p>
            <a:r>
              <a:rPr lang="en-US" sz="2000" i="1" dirty="0">
                <a:solidFill>
                  <a:srgbClr val="0000FF"/>
                </a:solidFill>
              </a:rPr>
              <a:t> </a:t>
            </a:r>
            <a:r>
              <a:rPr lang="en-US" sz="2000" i="1" dirty="0" smtClean="0">
                <a:solidFill>
                  <a:srgbClr val="0000FF"/>
                </a:solidFill>
              </a:rPr>
              <a:t>  SRCs</a:t>
            </a:r>
            <a:endParaRPr lang="en-US" sz="2000" i="1" dirty="0">
              <a:solidFill>
                <a:srgbClr val="0000FF"/>
              </a:solidFill>
            </a:endParaRP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344" y="2856444"/>
            <a:ext cx="2808138" cy="2365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22476" y="3041618"/>
            <a:ext cx="3224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00FF"/>
                </a:solidFill>
              </a:rPr>
              <a:t>-2 more  boundary conditions</a:t>
            </a:r>
          </a:p>
          <a:p>
            <a:r>
              <a:rPr lang="en-US" sz="2000" i="1" dirty="0">
                <a:solidFill>
                  <a:srgbClr val="0000FF"/>
                </a:solidFill>
              </a:rPr>
              <a:t> </a:t>
            </a:r>
            <a:r>
              <a:rPr lang="en-US" sz="2000" i="1" dirty="0" smtClean="0">
                <a:solidFill>
                  <a:srgbClr val="0000FF"/>
                </a:solidFill>
              </a:rPr>
              <a:t> due to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344" y="3681658"/>
            <a:ext cx="2616100" cy="396876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348" y="4269835"/>
            <a:ext cx="2868426" cy="20663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858164" y="4612449"/>
            <a:ext cx="3103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0000FF"/>
                </a:solidFill>
              </a:rPr>
              <a:t>-1  more </a:t>
            </a:r>
            <a:r>
              <a:rPr lang="en-US" sz="2000" i="1" dirty="0" err="1" smtClean="0">
                <a:solidFill>
                  <a:srgbClr val="0000FF"/>
                </a:solidFill>
              </a:rPr>
              <a:t>positiveness</a:t>
            </a:r>
            <a:r>
              <a:rPr lang="en-US" sz="2000" i="1" dirty="0" smtClean="0">
                <a:solidFill>
                  <a:srgbClr val="0000FF"/>
                </a:solidFill>
              </a:rPr>
              <a:t> of f(y)</a:t>
            </a:r>
          </a:p>
        </p:txBody>
      </p:sp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82" y="5267611"/>
            <a:ext cx="5524562" cy="318683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331" y="5267610"/>
            <a:ext cx="960897" cy="27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546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45463" y="52797"/>
            <a:ext cx="7205969" cy="461665"/>
          </a:xfrm>
          <a:prstGeom prst="rect">
            <a:avLst/>
          </a:prstGeom>
          <a:solidFill>
            <a:srgbClr val="FFFF00"/>
          </a:solidFill>
          <a:ln>
            <a:solidFill>
              <a:srgbClr val="0000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>
                <a:ln>
                  <a:solidFill>
                    <a:srgbClr val="0000CC"/>
                  </a:solidFill>
                </a:ln>
              </a:rPr>
              <a:t>Extrapolation to  infinite and </a:t>
            </a:r>
            <a:r>
              <a:rPr lang="en-US" sz="2400" dirty="0" err="1" smtClean="0">
                <a:ln>
                  <a:solidFill>
                    <a:srgbClr val="0000CC"/>
                  </a:solidFill>
                </a:ln>
              </a:rPr>
              <a:t>superdense</a:t>
            </a:r>
            <a:r>
              <a:rPr lang="en-US" sz="2400" dirty="0" smtClean="0">
                <a:ln>
                  <a:solidFill>
                    <a:srgbClr val="0000CC"/>
                  </a:solidFill>
                </a:ln>
              </a:rPr>
              <a:t> nuclear matter</a:t>
            </a:r>
            <a:endParaRPr lang="en-US" sz="2400" dirty="0">
              <a:ln>
                <a:solidFill>
                  <a:srgbClr val="0000CC"/>
                </a:solidFill>
              </a:ln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86" y="859092"/>
            <a:ext cx="3670778" cy="4424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2178" y="859093"/>
            <a:ext cx="3180185" cy="3237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22319" y="875114"/>
            <a:ext cx="601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with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19" y="1573242"/>
            <a:ext cx="9144000" cy="8538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836" y="4782375"/>
            <a:ext cx="3560637" cy="65332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680714" y="5093732"/>
            <a:ext cx="34052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err="1">
                <a:solidFill>
                  <a:srgbClr val="64FF65"/>
                </a:solidFill>
              </a:rPr>
              <a:t>C.Ciofi</a:t>
            </a:r>
            <a:r>
              <a:rPr lang="it-IT" sz="1400" dirty="0">
                <a:solidFill>
                  <a:srgbClr val="64FF65"/>
                </a:solidFill>
              </a:rPr>
              <a:t> degli Atti, E. Pace, </a:t>
            </a:r>
            <a:r>
              <a:rPr lang="it-IT" sz="1400" dirty="0" err="1">
                <a:solidFill>
                  <a:srgbClr val="64FF65"/>
                </a:solidFill>
              </a:rPr>
              <a:t>G.Salme</a:t>
            </a:r>
            <a:r>
              <a:rPr lang="it-IT" sz="1400" dirty="0">
                <a:solidFill>
                  <a:srgbClr val="64FF65"/>
                </a:solidFill>
              </a:rPr>
              <a:t>, </a:t>
            </a:r>
            <a:r>
              <a:rPr lang="it-IT" sz="1400" dirty="0" smtClean="0">
                <a:solidFill>
                  <a:srgbClr val="64FF65"/>
                </a:solidFill>
              </a:rPr>
              <a:t>PRC 1991</a:t>
            </a:r>
            <a:endParaRPr lang="en-US" sz="1400" dirty="0">
              <a:solidFill>
                <a:srgbClr val="64FF65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1475" y="3927066"/>
            <a:ext cx="3785116" cy="5357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Curved Connector 4"/>
          <p:cNvCxnSpPr/>
          <p:nvPr/>
        </p:nvCxnSpPr>
        <p:spPr>
          <a:xfrm>
            <a:off x="1214835" y="1932479"/>
            <a:ext cx="2761763" cy="14111"/>
          </a:xfrm>
          <a:prstGeom prst="curvedConnector3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104" y="2731684"/>
            <a:ext cx="7638974" cy="454113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13" y="4009556"/>
            <a:ext cx="3112067" cy="42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543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3117" y="78951"/>
            <a:ext cx="4876455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n>
                  <a:solidFill>
                    <a:srgbClr val="0000CC"/>
                  </a:solidFill>
                </a:ln>
              </a:rPr>
              <a:t>Asymmetric  and </a:t>
            </a:r>
            <a:r>
              <a:rPr lang="en-US" sz="2000" dirty="0" err="1" smtClean="0">
                <a:ln>
                  <a:solidFill>
                    <a:srgbClr val="0000CC"/>
                  </a:solidFill>
                </a:ln>
              </a:rPr>
              <a:t>superdense</a:t>
            </a:r>
            <a:r>
              <a:rPr lang="en-US" sz="2000" dirty="0" smtClean="0">
                <a:ln>
                  <a:solidFill>
                    <a:srgbClr val="0000CC"/>
                  </a:solidFill>
                </a:ln>
              </a:rPr>
              <a:t> nuclear matter:</a:t>
            </a:r>
            <a:endParaRPr lang="en-US" sz="2000" dirty="0">
              <a:ln>
                <a:solidFill>
                  <a:srgbClr val="0000CC"/>
                </a:solidFill>
              </a:ln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3572" y="59064"/>
            <a:ext cx="3514427" cy="4713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9" y="1144687"/>
            <a:ext cx="8890000" cy="8549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89" y="2389528"/>
            <a:ext cx="8890000" cy="257948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154785" y="78952"/>
            <a:ext cx="3909116" cy="535787"/>
          </a:xfrm>
          <a:prstGeom prst="roundRect">
            <a:avLst/>
          </a:prstGeom>
          <a:noFill/>
          <a:ln>
            <a:solidFill>
              <a:srgbClr val="00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urved Connector 7"/>
          <p:cNvCxnSpPr/>
          <p:nvPr/>
        </p:nvCxnSpPr>
        <p:spPr>
          <a:xfrm>
            <a:off x="5838566" y="1992583"/>
            <a:ext cx="2761763" cy="14111"/>
          </a:xfrm>
          <a:prstGeom prst="curvedConnector3">
            <a:avLst>
              <a:gd name="adj1" fmla="val 9443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430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79527" y="152866"/>
            <a:ext cx="5429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halkboard"/>
                <a:cs typeface="Chalkboard"/>
              </a:rPr>
              <a:t>Implications: </a:t>
            </a:r>
            <a:r>
              <a:rPr lang="en-US" sz="2800" dirty="0" smtClean="0">
                <a:solidFill>
                  <a:srgbClr val="0000FF"/>
                </a:solidFill>
                <a:latin typeface="Chalkboard"/>
                <a:cs typeface="Chalkboard"/>
              </a:rPr>
              <a:t>For Nuclear Matter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97" y="915589"/>
            <a:ext cx="7784624" cy="91016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098849" y="2223575"/>
            <a:ext cx="4909148" cy="1831179"/>
          </a:xfrm>
          <a:prstGeom prst="roundRect">
            <a:avLst/>
          </a:prstGeom>
          <a:solidFill>
            <a:srgbClr val="0000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774" y="2706128"/>
            <a:ext cx="4190341" cy="84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617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12" y="209066"/>
            <a:ext cx="4190341" cy="84283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832901" y="291573"/>
            <a:ext cx="4133022" cy="1122339"/>
          </a:xfrm>
          <a:prstGeom prst="roundRect">
            <a:avLst/>
          </a:prstGeom>
          <a:noFill/>
          <a:ln>
            <a:solidFill>
              <a:srgbClr val="00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118" y="427879"/>
            <a:ext cx="3609245" cy="836083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054992" y="1997651"/>
            <a:ext cx="4466752" cy="3462739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2" name="Picture 11" descr="fractions_call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992" y="1808428"/>
            <a:ext cx="4381128" cy="400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212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41103" y="1342688"/>
            <a:ext cx="94232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halkboard"/>
                <a:cs typeface="Chalkboard"/>
              </a:rPr>
              <a:t> -</a:t>
            </a:r>
            <a:r>
              <a:rPr lang="en-US" sz="2400" dirty="0" smtClean="0">
                <a:solidFill>
                  <a:srgbClr val="0000FF"/>
                </a:solidFill>
                <a:latin typeface="Chalkboard"/>
                <a:cs typeface="Chalkboard"/>
              </a:rPr>
              <a:t>- IF: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264614" y="4071434"/>
            <a:ext cx="2912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Frankfurt, </a:t>
            </a:r>
            <a:r>
              <a:rPr lang="en-US" dirty="0" err="1" smtClean="0">
                <a:solidFill>
                  <a:srgbClr val="008000"/>
                </a:solidFill>
              </a:rPr>
              <a:t>Strikman</a:t>
            </a:r>
            <a:r>
              <a:rPr lang="en-US" dirty="0" smtClean="0">
                <a:solidFill>
                  <a:srgbClr val="008000"/>
                </a:solidFill>
              </a:rPr>
              <a:t> 1981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37" y="212376"/>
            <a:ext cx="7239000" cy="52705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99" y="1480246"/>
            <a:ext cx="2530461" cy="32410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729530" y="1435018"/>
            <a:ext cx="2065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halkboard"/>
                <a:cs typeface="Chalkboard"/>
              </a:rPr>
              <a:t>and is finite range</a:t>
            </a:r>
            <a:endParaRPr lang="en-US" dirty="0"/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144" y="1504720"/>
            <a:ext cx="863600" cy="299631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1" y="2441226"/>
            <a:ext cx="4610100" cy="762001"/>
          </a:xfrm>
          <a:prstGeom prst="rect">
            <a:avLst/>
          </a:prstGeom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37" y="3818466"/>
            <a:ext cx="21590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11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8428" y="58988"/>
            <a:ext cx="5904180" cy="461665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Apple Casual"/>
              </a:rPr>
              <a:t>Some Possible Implication of our Results</a:t>
            </a:r>
            <a:endParaRPr lang="en-US" sz="2400" b="1" dirty="0">
              <a:solidFill>
                <a:srgbClr val="0000CC"/>
              </a:solidFill>
              <a:latin typeface="Apple Casu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0435" y="666574"/>
            <a:ext cx="3136348" cy="400110"/>
          </a:xfrm>
          <a:prstGeom prst="rect">
            <a:avLst/>
          </a:prstGeom>
          <a:solidFill>
            <a:srgbClr val="0000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Cooling </a:t>
            </a:r>
            <a:r>
              <a:rPr lang="en-US" sz="2000" b="1" dirty="0">
                <a:solidFill>
                  <a:srgbClr val="FFFF00"/>
                </a:solidFill>
              </a:rPr>
              <a:t>of Neutron </a:t>
            </a:r>
            <a:r>
              <a:rPr lang="en-US" sz="2000" b="1" dirty="0" smtClean="0">
                <a:solidFill>
                  <a:srgbClr val="FFFF00"/>
                </a:solidFill>
              </a:rPr>
              <a:t>Star:</a:t>
            </a: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41" y="1138295"/>
            <a:ext cx="8867913" cy="141520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0439" y="3029131"/>
            <a:ext cx="5314879" cy="400110"/>
          </a:xfrm>
          <a:prstGeom prst="rect">
            <a:avLst/>
          </a:prstGeom>
          <a:solidFill>
            <a:srgbClr val="0000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FFFF00"/>
                </a:solidFill>
              </a:rPr>
              <a:t>Superfluidity</a:t>
            </a:r>
            <a:r>
              <a:rPr lang="en-US" sz="2000" b="1" dirty="0" smtClean="0">
                <a:solidFill>
                  <a:srgbClr val="FFFF00"/>
                </a:solidFill>
              </a:rPr>
              <a:t> of Protons in the Neutron Stars:</a:t>
            </a: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8" y="3728039"/>
            <a:ext cx="8692935" cy="142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028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0434" y="286676"/>
            <a:ext cx="5124175" cy="400110"/>
          </a:xfrm>
          <a:prstGeom prst="rect">
            <a:avLst/>
          </a:prstGeom>
          <a:solidFill>
            <a:srgbClr val="0000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Protons in the Neutron Star Cores: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684791"/>
            <a:ext cx="7206142" cy="400110"/>
          </a:xfrm>
          <a:prstGeom prst="rect">
            <a:avLst/>
          </a:prstGeom>
          <a:solidFill>
            <a:srgbClr val="0000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FFFF00"/>
                </a:solidFill>
              </a:rPr>
              <a:t>Isospin</a:t>
            </a:r>
            <a:r>
              <a:rPr lang="en-US" sz="2000" b="1" dirty="0" smtClean="0">
                <a:solidFill>
                  <a:srgbClr val="FFFF00"/>
                </a:solidFill>
              </a:rPr>
              <a:t> Locking and Large Masses of  Neutron Stars</a:t>
            </a: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34" y="3213154"/>
            <a:ext cx="8492436" cy="2555630"/>
          </a:xfrm>
          <a:prstGeom prst="rect">
            <a:avLst/>
          </a:prstGeom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4" y="761011"/>
            <a:ext cx="8780260" cy="155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557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3239" y="2299610"/>
            <a:ext cx="33393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C2"/>
                </a:solidFill>
                <a:latin typeface="Chalkboard"/>
                <a:cs typeface="Chalkboard"/>
              </a:rPr>
              <a:t>- In Atomic Physics</a:t>
            </a:r>
            <a:endParaRPr lang="en-US" sz="2800" dirty="0">
              <a:solidFill>
                <a:srgbClr val="0000C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3132" y="152872"/>
            <a:ext cx="763700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halkboard"/>
                <a:cs typeface="Chalkboard"/>
              </a:rPr>
              <a:t>Are the observed effects universal for any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Chalkboard"/>
                <a:cs typeface="Chalkboard"/>
              </a:rPr>
              <a:t>two-component asymmetric/imbalanced Fermi</a:t>
            </a:r>
          </a:p>
          <a:p>
            <a:r>
              <a:rPr lang="en-US" sz="2800" dirty="0">
                <a:solidFill>
                  <a:srgbClr val="FF0000"/>
                </a:solidFill>
                <a:latin typeface="Chalkboard"/>
                <a:cs typeface="Chalkboard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Chalkboard"/>
                <a:cs typeface="Chalkboard"/>
              </a:rPr>
              <a:t>                   Systems? 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3239" y="3414385"/>
            <a:ext cx="1696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C2"/>
                </a:solidFill>
                <a:latin typeface="Chalkboard"/>
                <a:cs typeface="Chalkboard"/>
              </a:rPr>
              <a:t>- In QCD </a:t>
            </a:r>
            <a:endParaRPr lang="en-US" sz="2800" dirty="0">
              <a:solidFill>
                <a:srgbClr val="0000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75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07968" y="165503"/>
            <a:ext cx="3807021" cy="40011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Chalkboard"/>
                <a:cs typeface="Chalkboard"/>
              </a:rPr>
              <a:t>Momentum Sharing in Atoms</a:t>
            </a:r>
            <a:endParaRPr lang="en-US" sz="2000" b="1" dirty="0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6858" y="985378"/>
            <a:ext cx="8161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</a:rPr>
              <a:t>- Start with Two Component Asymmetric Degenerate Fermi Gas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6849" y="1509565"/>
            <a:ext cx="1981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</a:rPr>
              <a:t>- Asymmetric:  </a:t>
            </a:r>
            <a:endParaRPr lang="en-US" sz="2400" i="1" dirty="0">
              <a:solidFill>
                <a:schemeClr val="bg1"/>
              </a:solidFill>
            </a:endParaRP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479" y="1507272"/>
            <a:ext cx="1879600" cy="33866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6858" y="2206328"/>
            <a:ext cx="8276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</a:rPr>
              <a:t>- Switch on the short-range interaction between two-component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2603" y="2951648"/>
            <a:ext cx="6679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</a:rPr>
              <a:t>- While interaction within each components is weak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5932" y="3706748"/>
            <a:ext cx="7682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FF00"/>
                </a:solidFill>
              </a:rPr>
              <a:t>- Spectrum of the small component gas will strongly deform</a:t>
            </a:r>
            <a:endParaRPr lang="en-US" sz="2400" i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4769" y="4666470"/>
            <a:ext cx="1263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Cold Atoms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3618" y="4616139"/>
            <a:ext cx="2685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Trapped 2 component  gas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diffusion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535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2317" y="189895"/>
            <a:ext cx="3839524" cy="40011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Chalkboard"/>
                <a:cs typeface="Chalkboard"/>
              </a:rPr>
              <a:t>Momentum Sharing in QCD</a:t>
            </a:r>
            <a:endParaRPr lang="en-US" sz="2000" b="1" dirty="0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6845" y="985378"/>
            <a:ext cx="5867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</a:rPr>
              <a:t>- Way of probing  </a:t>
            </a:r>
            <a:r>
              <a:rPr lang="en-US" sz="2400" i="1" dirty="0" err="1" smtClean="0">
                <a:solidFill>
                  <a:schemeClr val="bg1"/>
                </a:solidFill>
              </a:rPr>
              <a:t>qq</a:t>
            </a:r>
            <a:r>
              <a:rPr lang="en-US" sz="2400" i="1" dirty="0" smtClean="0">
                <a:solidFill>
                  <a:schemeClr val="bg1"/>
                </a:solidFill>
              </a:rPr>
              <a:t> short range correlations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6858" y="1509565"/>
            <a:ext cx="21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</a:rPr>
              <a:t>- In analogy of:  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6852" y="3415278"/>
            <a:ext cx="2259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</a:rPr>
              <a:t>- Observation </a:t>
            </a:r>
            <a:r>
              <a:rPr lang="en-US" sz="2400" i="1" dirty="0">
                <a:solidFill>
                  <a:schemeClr val="bg1"/>
                </a:solidFill>
              </a:rPr>
              <a:t>o</a:t>
            </a:r>
            <a:r>
              <a:rPr lang="en-US" sz="2400" i="1" dirty="0" smtClean="0">
                <a:solidFill>
                  <a:schemeClr val="bg1"/>
                </a:solidFill>
              </a:rPr>
              <a:t>f </a:t>
            </a:r>
            <a:endParaRPr lang="en-US" sz="2400" i="1" dirty="0">
              <a:solidFill>
                <a:schemeClr val="bg1"/>
              </a:solidFill>
            </a:endParaRP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048" y="1522755"/>
            <a:ext cx="4737365" cy="415427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530" y="3450939"/>
            <a:ext cx="2743200" cy="423333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674" y="3535606"/>
            <a:ext cx="1917700" cy="33866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14672" y="4295856"/>
            <a:ext cx="2259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</a:rPr>
              <a:t>- Observation </a:t>
            </a:r>
            <a:r>
              <a:rPr lang="en-US" sz="2400" i="1" dirty="0">
                <a:solidFill>
                  <a:schemeClr val="bg1"/>
                </a:solidFill>
              </a:rPr>
              <a:t>o</a:t>
            </a:r>
            <a:r>
              <a:rPr lang="en-US" sz="2400" i="1" dirty="0" smtClean="0">
                <a:solidFill>
                  <a:schemeClr val="bg1"/>
                </a:solidFill>
              </a:rPr>
              <a:t>f </a:t>
            </a:r>
            <a:endParaRPr lang="en-US" sz="2400" i="1" dirty="0">
              <a:solidFill>
                <a:schemeClr val="bg1"/>
              </a:solidFill>
            </a:endParaRP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530" y="4080758"/>
            <a:ext cx="4711700" cy="68791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67070" y="4889015"/>
            <a:ext cx="1881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</a:rPr>
              <a:t>- Predictions: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6846" y="2416727"/>
            <a:ext cx="7872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</a:rPr>
              <a:t>- For valence quarks: Weinberg type LC equations for nucleon</a:t>
            </a:r>
            <a:endParaRPr lang="en-US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380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80556" y="5315185"/>
            <a:ext cx="2292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8000"/>
                </a:solidFill>
              </a:rPr>
              <a:t>Wim</a:t>
            </a:r>
            <a:r>
              <a:rPr lang="en-US" sz="1600" dirty="0" smtClean="0">
                <a:solidFill>
                  <a:srgbClr val="008000"/>
                </a:solidFill>
              </a:rPr>
              <a:t> </a:t>
            </a:r>
            <a:r>
              <a:rPr lang="en-US" sz="1600" dirty="0" err="1" smtClean="0">
                <a:solidFill>
                  <a:srgbClr val="008000"/>
                </a:solidFill>
              </a:rPr>
              <a:t>Coyn</a:t>
            </a:r>
            <a:r>
              <a:rPr lang="en-US" sz="1600" dirty="0" smtClean="0">
                <a:solidFill>
                  <a:srgbClr val="008000"/>
                </a:solidFill>
              </a:rPr>
              <a:t>, MS </a:t>
            </a:r>
            <a:r>
              <a:rPr lang="en-US" sz="1600" dirty="0">
                <a:solidFill>
                  <a:srgbClr val="008000"/>
                </a:solidFill>
              </a:rPr>
              <a:t> </a:t>
            </a:r>
            <a:r>
              <a:rPr lang="en-US" sz="1600" dirty="0" smtClean="0">
                <a:solidFill>
                  <a:srgbClr val="008000"/>
                </a:solidFill>
              </a:rPr>
              <a:t>PRC 2016</a:t>
            </a:r>
            <a:endParaRPr lang="en-US" sz="1600" dirty="0">
              <a:solidFill>
                <a:srgbClr val="008000"/>
              </a:solidFill>
            </a:endParaRPr>
          </a:p>
        </p:txBody>
      </p:sp>
      <p:pic>
        <p:nvPicPr>
          <p:cNvPr id="2" name="Picture 1" descr="ntop_ratio15_up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87" y="368653"/>
            <a:ext cx="8029225" cy="450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18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6816" y="152865"/>
            <a:ext cx="40863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halkboard"/>
                <a:cs typeface="Chalkboard"/>
              </a:rPr>
              <a:t>Conclusions and Outlook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5301" y="4131630"/>
            <a:ext cx="807144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  <a:latin typeface="Chalkboard"/>
                <a:cs typeface="Chalkboard"/>
              </a:rPr>
              <a:t>In QCD it can be used to probe signatures of 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Chalkboard"/>
                <a:cs typeface="Chalkboard"/>
              </a:rPr>
              <a:t>   </a:t>
            </a:r>
            <a:r>
              <a:rPr lang="en-US" sz="2800" dirty="0" err="1" smtClean="0">
                <a:solidFill>
                  <a:srgbClr val="0000FF"/>
                </a:solidFill>
                <a:latin typeface="Chalkboard"/>
                <a:cs typeface="Chalkboard"/>
              </a:rPr>
              <a:t>qq</a:t>
            </a:r>
            <a:r>
              <a:rPr lang="en-US" sz="2800" dirty="0" smtClean="0">
                <a:solidFill>
                  <a:srgbClr val="0000FF"/>
                </a:solidFill>
                <a:latin typeface="Chalkboard"/>
                <a:cs typeface="Chalkboard"/>
              </a:rPr>
              <a:t> correlations 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8177" y="1050094"/>
            <a:ext cx="74911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  <a:latin typeface="Chalkboard"/>
                <a:cs typeface="Chalkboard"/>
              </a:rPr>
              <a:t>Protons and neutrons may have different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Chalkboard"/>
                <a:cs typeface="Chalkboard"/>
              </a:rPr>
              <a:t>   high momentum fractions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5301" y="2158702"/>
            <a:ext cx="726352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  <a:latin typeface="Chalkboard"/>
                <a:cs typeface="Chalkboard"/>
              </a:rPr>
              <a:t>Implications  for Neutron stars dynamics,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Chalkboard"/>
                <a:cs typeface="Chalkboard"/>
              </a:rPr>
              <a:t>   EMC effects, ….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8177" y="3112809"/>
            <a:ext cx="74911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  <a:latin typeface="Chalkboard"/>
                <a:cs typeface="Chalkboard"/>
              </a:rPr>
              <a:t>Effects can be universal for any two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Chalkboard"/>
                <a:cs typeface="Chalkboard"/>
              </a:rPr>
              <a:t>  Component Asymmetric Fermi system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442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5604" y="9825"/>
            <a:ext cx="24656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halkboard"/>
                <a:cs typeface="Chalkboard"/>
              </a:rPr>
              <a:t>2N SRC model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01231" y="70948"/>
            <a:ext cx="45457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halkboard"/>
                <a:cs typeface="Chalkboard"/>
              </a:rPr>
              <a:t>Non Relativistic Approximation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8" name="Picture 7" descr="momdist_n_c1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729"/>
            <a:ext cx="4699000" cy="3762963"/>
          </a:xfrm>
          <a:prstGeom prst="rect">
            <a:avLst/>
          </a:prstGeom>
        </p:spPr>
      </p:pic>
      <p:pic>
        <p:nvPicPr>
          <p:cNvPr id="10" name="Picture 9" descr="be9_momdis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569" y="740835"/>
            <a:ext cx="5065889" cy="362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28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" y="170996"/>
            <a:ext cx="94232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halkboard"/>
                <a:cs typeface="Chalkboard"/>
              </a:rPr>
              <a:t> -</a:t>
            </a:r>
            <a:r>
              <a:rPr lang="en-US" sz="2400" dirty="0" smtClean="0">
                <a:solidFill>
                  <a:srgbClr val="0000FF"/>
                </a:solidFill>
                <a:latin typeface="Chalkboard"/>
                <a:cs typeface="Chalkboard"/>
              </a:rPr>
              <a:t>- The same is true for relativistic equations as:</a:t>
            </a:r>
          </a:p>
          <a:p>
            <a:r>
              <a:rPr lang="en-US" sz="2400" dirty="0">
                <a:solidFill>
                  <a:srgbClr val="0000FF"/>
                </a:solidFill>
                <a:latin typeface="Chalkboard"/>
                <a:cs typeface="Chalkboard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halkboard"/>
                <a:cs typeface="Chalkboard"/>
              </a:rPr>
              <a:t>    </a:t>
            </a:r>
            <a:r>
              <a:rPr lang="en-US" sz="2000" dirty="0" smtClean="0">
                <a:solidFill>
                  <a:srgbClr val="0000FF"/>
                </a:solidFill>
                <a:latin typeface="Chalkboard"/>
                <a:cs typeface="Chalkboard"/>
              </a:rPr>
              <a:t>Bethe-</a:t>
            </a:r>
            <a:r>
              <a:rPr lang="en-US" sz="2000" dirty="0" err="1" smtClean="0">
                <a:solidFill>
                  <a:srgbClr val="0000FF"/>
                </a:solidFill>
                <a:latin typeface="Chalkboard"/>
                <a:cs typeface="Chalkboard"/>
              </a:rPr>
              <a:t>Salpeter</a:t>
            </a:r>
            <a:r>
              <a:rPr lang="en-US" sz="2000" dirty="0" smtClean="0">
                <a:solidFill>
                  <a:srgbClr val="0000FF"/>
                </a:solidFill>
                <a:latin typeface="Chalkboard"/>
                <a:cs typeface="Chalkboard"/>
              </a:rPr>
              <a:t>  or Weinberg Infinite Momentum Frame equations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8" y="1213547"/>
            <a:ext cx="1412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halkboard"/>
                <a:cs typeface="Chalkboard"/>
              </a:rPr>
              <a:t> -</a:t>
            </a:r>
            <a:r>
              <a:rPr lang="en-US" sz="2400" dirty="0" smtClean="0">
                <a:solidFill>
                  <a:srgbClr val="0000FF"/>
                </a:solidFill>
                <a:latin typeface="Chalkboard"/>
                <a:cs typeface="Chalkboard"/>
              </a:rPr>
              <a:t>- From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7731728" y="1231418"/>
            <a:ext cx="1412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halkboard"/>
                <a:cs typeface="Chalkboard"/>
              </a:rPr>
              <a:t>follows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0" name="Rectangle 6"/>
          <p:cNvSpPr>
            <a:spLocks/>
          </p:cNvSpPr>
          <p:nvPr/>
        </p:nvSpPr>
        <p:spPr bwMode="auto">
          <a:xfrm>
            <a:off x="6308880" y="3135814"/>
            <a:ext cx="197312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1400" dirty="0" smtClean="0">
                <a:solidFill>
                  <a:srgbClr val="008040"/>
                </a:solidFill>
                <a:ea typeface="ＭＳ Ｐゴシック" charset="0"/>
                <a:cs typeface="Gill Sans" charset="0"/>
              </a:rPr>
              <a:t>Frankfurt, </a:t>
            </a:r>
            <a:r>
              <a:rPr lang="en-US" sz="1400" dirty="0" err="1" smtClean="0">
                <a:solidFill>
                  <a:srgbClr val="008040"/>
                </a:solidFill>
                <a:ea typeface="ＭＳ Ｐゴシック" charset="0"/>
                <a:cs typeface="Gill Sans" charset="0"/>
              </a:rPr>
              <a:t>Strikman</a:t>
            </a:r>
            <a:r>
              <a:rPr lang="en-US" sz="1400" dirty="0" smtClean="0">
                <a:solidFill>
                  <a:srgbClr val="008040"/>
                </a:solidFill>
                <a:ea typeface="ＭＳ Ｐゴシック" charset="0"/>
                <a:cs typeface="Gill Sans" charset="0"/>
              </a:rPr>
              <a:t> Phys. Rep, 1988</a:t>
            </a:r>
          </a:p>
          <a:p>
            <a:r>
              <a:rPr lang="en-US" sz="1400" dirty="0" err="1" smtClean="0">
                <a:solidFill>
                  <a:srgbClr val="008040"/>
                </a:solidFill>
                <a:ea typeface="ＭＳ Ｐゴシック" charset="0"/>
                <a:cs typeface="Gill Sans" charset="0"/>
              </a:rPr>
              <a:t>Day,Frankfurt</a:t>
            </a:r>
            <a:r>
              <a:rPr lang="en-US" sz="1400" dirty="0" smtClean="0">
                <a:solidFill>
                  <a:srgbClr val="008040"/>
                </a:solidFill>
                <a:ea typeface="ＭＳ Ｐゴシック" charset="0"/>
                <a:cs typeface="Gill Sans" charset="0"/>
              </a:rPr>
              <a:t>, </a:t>
            </a:r>
            <a:r>
              <a:rPr lang="en-US" sz="1400" dirty="0" err="1" smtClean="0">
                <a:solidFill>
                  <a:srgbClr val="008040"/>
                </a:solidFill>
                <a:ea typeface="ＭＳ Ｐゴシック" charset="0"/>
                <a:cs typeface="Gill Sans" charset="0"/>
              </a:rPr>
              <a:t>Strikman</a:t>
            </a:r>
            <a:r>
              <a:rPr lang="en-US" sz="1400" dirty="0" smtClean="0">
                <a:solidFill>
                  <a:srgbClr val="008040"/>
                </a:solidFill>
                <a:ea typeface="ＭＳ Ｐゴシック" charset="0"/>
                <a:cs typeface="Gill Sans" charset="0"/>
              </a:rPr>
              <a:t>, MS, Phys. Rev. C 1993</a:t>
            </a:r>
            <a:endParaRPr lang="en-US" sz="1400" dirty="0">
              <a:solidFill>
                <a:srgbClr val="008040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0022" y="4346018"/>
            <a:ext cx="4257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halkboard"/>
                <a:cs typeface="Chalkboard"/>
              </a:rPr>
              <a:t>- Experimental observations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3" name="Rectangle 6"/>
          <p:cNvSpPr>
            <a:spLocks/>
          </p:cNvSpPr>
          <p:nvPr/>
        </p:nvSpPr>
        <p:spPr bwMode="auto">
          <a:xfrm>
            <a:off x="6308880" y="4346021"/>
            <a:ext cx="197312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1400" dirty="0" err="1" smtClean="0">
                <a:solidFill>
                  <a:srgbClr val="008040"/>
                </a:solidFill>
                <a:ea typeface="ＭＳ Ｐゴシック" charset="0"/>
                <a:cs typeface="Gill Sans" charset="0"/>
              </a:rPr>
              <a:t>Egiyan</a:t>
            </a:r>
            <a:r>
              <a:rPr lang="en-US" sz="1400" dirty="0" smtClean="0">
                <a:solidFill>
                  <a:srgbClr val="008040"/>
                </a:solidFill>
                <a:ea typeface="ＭＳ Ｐゴシック" charset="0"/>
                <a:cs typeface="Gill Sans" charset="0"/>
              </a:rPr>
              <a:t> et al, 2002,2006</a:t>
            </a:r>
          </a:p>
          <a:p>
            <a:r>
              <a:rPr lang="en-US" sz="1400" dirty="0" err="1" smtClean="0">
                <a:solidFill>
                  <a:srgbClr val="008040"/>
                </a:solidFill>
                <a:ea typeface="ＭＳ Ｐゴシック" charset="0"/>
                <a:cs typeface="Gill Sans" charset="0"/>
              </a:rPr>
              <a:t>Fomin</a:t>
            </a:r>
            <a:r>
              <a:rPr lang="en-US" sz="1400" dirty="0">
                <a:solidFill>
                  <a:srgbClr val="008040"/>
                </a:solidFill>
                <a:ea typeface="ＭＳ Ｐゴシック" charset="0"/>
                <a:cs typeface="Gill Sans" charset="0"/>
              </a:rPr>
              <a:t> </a:t>
            </a:r>
            <a:r>
              <a:rPr lang="en-US" sz="1400" dirty="0" smtClean="0">
                <a:solidFill>
                  <a:srgbClr val="008040"/>
                </a:solidFill>
                <a:ea typeface="ＭＳ Ｐゴシック" charset="0"/>
                <a:cs typeface="Gill Sans" charset="0"/>
              </a:rPr>
              <a:t>et al, 2011</a:t>
            </a:r>
            <a:endParaRPr lang="en-US" sz="1400" dirty="0">
              <a:solidFill>
                <a:srgbClr val="008040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25244" y="3339070"/>
            <a:ext cx="5448506" cy="658519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28" y="2534976"/>
            <a:ext cx="3688645" cy="34925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16" y="3425557"/>
            <a:ext cx="4889500" cy="3810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24" y="1231421"/>
            <a:ext cx="5880029" cy="593969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389" y="1306437"/>
            <a:ext cx="127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420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/>
          </p:cNvSpPr>
          <p:nvPr/>
        </p:nvSpPr>
        <p:spPr bwMode="auto">
          <a:xfrm>
            <a:off x="594360" y="85726"/>
            <a:ext cx="7783830" cy="5600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" y="51199"/>
            <a:ext cx="6183630" cy="567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3"/>
          <p:cNvSpPr>
            <a:spLocks/>
          </p:cNvSpPr>
          <p:nvPr/>
        </p:nvSpPr>
        <p:spPr bwMode="auto">
          <a:xfrm>
            <a:off x="664325" y="5362576"/>
            <a:ext cx="152019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000" dirty="0">
                <a:solidFill>
                  <a:srgbClr val="009550"/>
                </a:solidFill>
                <a:ea typeface="ＭＳ Ｐゴシック" charset="0"/>
                <a:cs typeface="Gill Sans" charset="0"/>
              </a:rPr>
              <a:t>Day, Frankfurt, MS, </a:t>
            </a:r>
            <a:r>
              <a:rPr lang="en-US" sz="1000" dirty="0" err="1">
                <a:solidFill>
                  <a:srgbClr val="009550"/>
                </a:solidFill>
                <a:ea typeface="ＭＳ Ｐゴシック" charset="0"/>
                <a:cs typeface="Gill Sans" charset="0"/>
              </a:rPr>
              <a:t>Strikman</a:t>
            </a:r>
            <a:r>
              <a:rPr lang="en-US" sz="1000" dirty="0">
                <a:solidFill>
                  <a:srgbClr val="009550"/>
                </a:solidFill>
                <a:ea typeface="ＭＳ Ｐゴシック" charset="0"/>
                <a:cs typeface="Gill Sans" charset="0"/>
              </a:rPr>
              <a:t>,  PRC 1993</a:t>
            </a:r>
          </a:p>
        </p:txBody>
      </p:sp>
    </p:spTree>
    <p:extLst>
      <p:ext uri="{BB962C8B-B14F-4D97-AF65-F5344CB8AC3E}">
        <p14:creationId xmlns:p14="http://schemas.microsoft.com/office/powerpoint/2010/main" val="42125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/>
          </p:cNvSpPr>
          <p:nvPr/>
        </p:nvSpPr>
        <p:spPr bwMode="auto">
          <a:xfrm>
            <a:off x="594360" y="85726"/>
            <a:ext cx="7783830" cy="5600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899" y="33339"/>
            <a:ext cx="6517781" cy="5637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3"/>
          <p:cNvSpPr>
            <a:spLocks/>
          </p:cNvSpPr>
          <p:nvPr/>
        </p:nvSpPr>
        <p:spPr bwMode="auto">
          <a:xfrm>
            <a:off x="712947" y="5438776"/>
            <a:ext cx="152019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200" dirty="0" err="1">
                <a:solidFill>
                  <a:srgbClr val="009550"/>
                </a:solidFill>
                <a:ea typeface="ＭＳ Ｐゴシック" charset="0"/>
                <a:cs typeface="Gill Sans" charset="0"/>
              </a:rPr>
              <a:t>Egiyan</a:t>
            </a:r>
            <a:r>
              <a:rPr lang="en-US" sz="1200" dirty="0">
                <a:solidFill>
                  <a:srgbClr val="009550"/>
                </a:solidFill>
                <a:ea typeface="ＭＳ Ｐゴシック" charset="0"/>
                <a:cs typeface="Gill Sans" charset="0"/>
              </a:rPr>
              <a:t>, et al PRC 2004</a:t>
            </a:r>
          </a:p>
        </p:txBody>
      </p:sp>
    </p:spTree>
    <p:extLst>
      <p:ext uri="{BB962C8B-B14F-4D97-AF65-F5344CB8AC3E}">
        <p14:creationId xmlns:p14="http://schemas.microsoft.com/office/powerpoint/2010/main" val="233825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/>
          </p:cNvSpPr>
          <p:nvPr/>
        </p:nvSpPr>
        <p:spPr bwMode="auto">
          <a:xfrm>
            <a:off x="594360" y="85726"/>
            <a:ext cx="7783830" cy="5600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sp>
        <p:nvSpPr>
          <p:cNvPr id="6" name="Rectangle 18"/>
          <p:cNvSpPr>
            <a:spLocks/>
          </p:cNvSpPr>
          <p:nvPr/>
        </p:nvSpPr>
        <p:spPr bwMode="auto">
          <a:xfrm>
            <a:off x="7343818" y="5084586"/>
            <a:ext cx="150876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000" dirty="0" err="1" smtClean="0">
                <a:solidFill>
                  <a:srgbClr val="0000C2"/>
                </a:solidFill>
                <a:ea typeface="ＭＳ Ｐゴシック" charset="0"/>
                <a:cs typeface="Gill Sans" charset="0"/>
              </a:rPr>
              <a:t>Fomin</a:t>
            </a:r>
            <a:r>
              <a:rPr lang="en-US" sz="1000" dirty="0" smtClean="0">
                <a:solidFill>
                  <a:srgbClr val="0000C2"/>
                </a:solidFill>
                <a:ea typeface="ＭＳ Ｐゴシック" charset="0"/>
                <a:cs typeface="Gill Sans" charset="0"/>
              </a:rPr>
              <a:t> et al  PRL 2011</a:t>
            </a:r>
            <a:endParaRPr lang="en-US" sz="1000" dirty="0">
              <a:solidFill>
                <a:srgbClr val="0000C2"/>
              </a:solidFill>
              <a:ea typeface="ＭＳ Ｐゴシック" charset="0"/>
              <a:cs typeface="Gill Sans" charset="0"/>
            </a:endParaRPr>
          </a:p>
        </p:txBody>
      </p:sp>
      <p:pic>
        <p:nvPicPr>
          <p:cNvPr id="2" name="Picture 1" descr="fig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59130" y="-1485016"/>
            <a:ext cx="5084586" cy="870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/>
          </p:cNvSpPr>
          <p:nvPr/>
        </p:nvSpPr>
        <p:spPr bwMode="auto">
          <a:xfrm>
            <a:off x="640080" y="352424"/>
            <a:ext cx="7452360" cy="517207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73472" tIns="36736" rIns="73472" bIns="36736"/>
          <a:lstStyle/>
          <a:p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56" y="155225"/>
            <a:ext cx="8283222" cy="53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81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13181</TotalTime>
  <Words>1401</Words>
  <Application>Microsoft Macintosh PowerPoint</Application>
  <PresentationFormat>On-screen Show (16:10)</PresentationFormat>
  <Paragraphs>263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PowerPoint Presentation</vt:lpstr>
      <vt:lpstr>PowerPoint Presentation</vt:lpstr>
      <vt:lpstr>1. Short-Range Correlations in Nuclei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Florida International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Misak Sargsian</dc:creator>
  <cp:lastModifiedBy>Misak Sargsian</cp:lastModifiedBy>
  <cp:revision>437</cp:revision>
  <cp:lastPrinted>2014-09-23T15:59:53Z</cp:lastPrinted>
  <dcterms:created xsi:type="dcterms:W3CDTF">2011-03-07T10:20:12Z</dcterms:created>
  <dcterms:modified xsi:type="dcterms:W3CDTF">2017-03-28T13:08:22Z</dcterms:modified>
</cp:coreProperties>
</file>