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8" r:id="rId5"/>
    <p:sldId id="266" r:id="rId6"/>
    <p:sldId id="261" r:id="rId7"/>
    <p:sldId id="258" r:id="rId8"/>
    <p:sldId id="26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7E968-029D-4FBD-9FB4-24222927394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20F64-6934-4626-8A01-B5CDAF26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1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B4C9-377F-4C18-B6C7-D2F8B29C1DE0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F964-4104-42B1-8757-438F77F5E27D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E809-C232-41E7-A3D8-18FC663A2F35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9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112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81880" y="6592267"/>
            <a:ext cx="2133600" cy="365125"/>
          </a:xfrm>
        </p:spPr>
        <p:txBody>
          <a:bodyPr/>
          <a:lstStyle/>
          <a:p>
            <a:fld id="{A1DFF055-9376-485A-A525-E2469180599F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3728" y="6592267"/>
            <a:ext cx="4464496" cy="265733"/>
          </a:xfrm>
        </p:spPr>
        <p:txBody>
          <a:bodyPr/>
          <a:lstStyle/>
          <a:p>
            <a:r>
              <a:rPr lang="en-US" dirty="0" smtClean="0"/>
              <a:t>Weizmann Institute of Science                </a:t>
            </a:r>
            <a:r>
              <a:rPr lang="en-US" dirty="0" err="1" smtClean="0"/>
              <a:t>Grigory</a:t>
            </a:r>
            <a:r>
              <a:rPr lang="en-US" dirty="0" smtClean="0"/>
              <a:t> Nigmatkulov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2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DDDA-60B2-4BEB-A31D-80F28E4B890C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7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D936-CA5B-44D5-A7D8-619839F4C18F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0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B6F-78E2-4B2D-8A18-0B7A6E85091F}" type="datetime1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3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21AA-922A-40E9-B98B-D1F9A93BC7D4}" type="datetime1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4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347-04D0-4E07-84BC-8BEB5AC35E52}" type="datetime1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8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3CEC-A7E8-49B8-B112-47F205EECE8D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0861-9B6B-4176-A387-1564E230E63E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8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A0400-F3CA-4CF3-BB47-BEE7260DA857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11FA-7FDC-4D2C-B4C3-3E73CA96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1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Constantia" panose="02030602050306030303" pitchFamily="18" charset="0"/>
                <a:cs typeface="Arial" panose="020B0604020202020204" pitchFamily="34" charset="0"/>
              </a:rPr>
              <a:t>Femtoscopic</a:t>
            </a:r>
            <a:r>
              <a:rPr lang="en-US" b="1" dirty="0" smtClean="0">
                <a:latin typeface="Constantia" panose="02030602050306030303" pitchFamily="18" charset="0"/>
                <a:cs typeface="Arial" panose="020B0604020202020204" pitchFamily="34" charset="0"/>
              </a:rPr>
              <a:t> correlations of </a:t>
            </a:r>
            <a:r>
              <a:rPr lang="en-US" b="1" dirty="0" err="1" smtClean="0">
                <a:latin typeface="Constantia" panose="02030602050306030303" pitchFamily="18" charset="0"/>
                <a:cs typeface="Arial" panose="020B0604020202020204" pitchFamily="34" charset="0"/>
              </a:rPr>
              <a:t>pions</a:t>
            </a:r>
            <a:r>
              <a:rPr lang="en-US" b="1" dirty="0" smtClean="0">
                <a:latin typeface="Constantia" panose="02030602050306030303" pitchFamily="18" charset="0"/>
                <a:cs typeface="Arial" panose="020B0604020202020204" pitchFamily="34" charset="0"/>
              </a:rPr>
              <a:t> and kaons measured in the BES program at STAR</a:t>
            </a:r>
            <a:br>
              <a:rPr lang="en-US" b="1" dirty="0" smtClean="0">
                <a:latin typeface="Constantia" panose="02030602050306030303" pitchFamily="18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(and not only at STAR)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340696"/>
            <a:ext cx="756084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Grigory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Nigmatkulov</a:t>
            </a:r>
          </a:p>
          <a:p>
            <a:r>
              <a:rPr lang="en-US" dirty="0" smtClean="0"/>
              <a:t>National Research Nuclear University </a:t>
            </a:r>
            <a:r>
              <a:rPr lang="en-US" dirty="0" err="1" smtClean="0"/>
              <a:t>MEPhI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596205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Study of high-density nuclear matter with hadron beams</a:t>
            </a:r>
          </a:p>
          <a:p>
            <a:pPr algn="ctr"/>
            <a:r>
              <a:rPr lang="en-US" dirty="0" smtClean="0"/>
              <a:t>Weizmann Institute of Science</a:t>
            </a:r>
          </a:p>
          <a:p>
            <a:pPr algn="ctr"/>
            <a:r>
              <a:rPr lang="en-US" dirty="0" smtClean="0"/>
              <a:t>March 28-31,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Allows to study space-time structure of the produced collective system of self-interacting matter (also see T. </a:t>
            </a:r>
            <a:r>
              <a:rPr lang="en-US" sz="2400" dirty="0" err="1" smtClean="0"/>
              <a:t>Cs</a:t>
            </a:r>
            <a:r>
              <a:rPr lang="en-US" sz="2400" dirty="0" err="1" smtClean="0">
                <a:latin typeface="Times New Roman"/>
                <a:cs typeface="Times New Roman"/>
              </a:rPr>
              <a:t>ö</a:t>
            </a:r>
            <a:r>
              <a:rPr lang="en-US" sz="2400" dirty="0" err="1" smtClean="0"/>
              <a:t>rg</a:t>
            </a:r>
            <a:r>
              <a:rPr lang="hu-HU" sz="2400" dirty="0" smtClean="0">
                <a:latin typeface="Times New Roman"/>
                <a:cs typeface="Times New Roman"/>
              </a:rPr>
              <a:t>ő</a:t>
            </a:r>
            <a:r>
              <a:rPr lang="en-US" sz="2400" dirty="0" smtClean="0">
                <a:latin typeface="Times New Roman"/>
                <a:cs typeface="Times New Roman"/>
              </a:rPr>
              <a:t> talk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Very important in HI collisions:</a:t>
            </a:r>
          </a:p>
          <a:p>
            <a:pPr lvl="1"/>
            <a:r>
              <a:rPr lang="en-US" sz="2400" dirty="0" smtClean="0"/>
              <a:t>Constraining Equation of State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S. Pratt et al. PRL 114 (2015) 202301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2400" dirty="0" smtClean="0"/>
              <a:t>Constraining hydro/transport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M.A. Lisa et al. Ann. Rev.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Nucl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. Part. Sci. 55 (2005) 357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54" y="1892301"/>
            <a:ext cx="1481531" cy="203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Weizmann Institute of Science                </a:t>
            </a:r>
            <a:r>
              <a:rPr lang="en-US" dirty="0" err="1" smtClean="0"/>
              <a:t>Grigory</a:t>
            </a:r>
            <a:r>
              <a:rPr lang="en-US" dirty="0" smtClean="0"/>
              <a:t> Nigmatkulov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2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10" y="1912698"/>
            <a:ext cx="2790613" cy="156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096344" cy="21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3436841" y="4221088"/>
            <a:ext cx="5707159" cy="3376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lvl="1" indent="-274638"/>
            <a:r>
              <a:rPr lang="en-US" sz="2400" dirty="0" smtClean="0"/>
              <a:t>Sensitivity to the phase</a:t>
            </a:r>
            <a:br>
              <a:rPr lang="en-US" sz="2400" dirty="0" smtClean="0"/>
            </a:br>
            <a:r>
              <a:rPr lang="en-US" sz="2400" dirty="0" smtClean="0"/>
              <a:t> transition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D.H.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Rischke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M.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Gyulassy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NPA 608 (1996) 479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58" y="3909706"/>
            <a:ext cx="1910916" cy="275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4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</a:t>
            </a:r>
            <a:r>
              <a:rPr lang="en-US" dirty="0" err="1" smtClean="0"/>
              <a:t>femtoscopy</a:t>
            </a:r>
            <a:r>
              <a:rPr lang="en-US" dirty="0" smtClean="0"/>
              <a:t> from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836712"/>
            <a:ext cx="3770627" cy="51213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Precise measurement in a broad energy </a:t>
            </a:r>
            <a:r>
              <a:rPr lang="en-US" sz="2400" dirty="0"/>
              <a:t>range </a:t>
            </a:r>
            <a:r>
              <a:rPr lang="en-US" sz="2400" dirty="0" smtClean="0"/>
              <a:t>(from 7.7 </a:t>
            </a:r>
            <a:r>
              <a:rPr lang="en-US" sz="2400" dirty="0"/>
              <a:t>to 200 </a:t>
            </a:r>
            <a:r>
              <a:rPr lang="en-US" sz="2400" dirty="0" smtClean="0"/>
              <a:t>GeV) using the same detector, techniques, etc.</a:t>
            </a:r>
            <a:br>
              <a:rPr lang="en-US" sz="2400" dirty="0" smtClean="0"/>
            </a:b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</a:rPr>
              <a:t>STAR, PRC 92 (2015) 014904</a:t>
            </a:r>
          </a:p>
          <a:p>
            <a:r>
              <a:rPr lang="en-US" sz="2400" dirty="0" smtClean="0"/>
              <a:t>Centrality and transverse mass dependencies </a:t>
            </a:r>
          </a:p>
          <a:p>
            <a:r>
              <a:rPr lang="en-US" sz="2400" dirty="0" smtClean="0"/>
              <a:t>Consistency of the results from fixed target and collider experiments in a wide energy range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" y="836712"/>
            <a:ext cx="3384808" cy="564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38200"/>
            <a:ext cx="3240360" cy="597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196752"/>
            <a:ext cx="5112568" cy="51125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Space and time scale as </a:t>
            </a:r>
            <a:r>
              <a:rPr lang="en-US" sz="2400" dirty="0" smtClean="0">
                <a:latin typeface="Times New Roman"/>
                <a:cs typeface="Times New Roman"/>
              </a:rPr>
              <a:t>~</a:t>
            </a:r>
            <a:r>
              <a:rPr lang="en-US" sz="2400" dirty="0" smtClean="0"/>
              <a:t>multiplicity</a:t>
            </a:r>
            <a:r>
              <a:rPr lang="en-US" sz="2400" baseline="30000" dirty="0" smtClean="0"/>
              <a:t>1/3</a:t>
            </a:r>
          </a:p>
          <a:p>
            <a:r>
              <a:rPr lang="en-US" sz="2400" dirty="0" smtClean="0"/>
              <a:t>The created system lives longer, however no sudden jumps in timescales in R</a:t>
            </a:r>
            <a:r>
              <a:rPr lang="en-US" sz="2400" baseline="-25000" dirty="0" smtClean="0"/>
              <a:t>L</a:t>
            </a:r>
            <a:endParaRPr lang="en-US" sz="2400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28121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the collision energy scans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960983"/>
            <a:ext cx="252028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Radial flow &amp; emission duration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75209" y="2761183"/>
            <a:ext cx="99253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Radial flow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365104"/>
            <a:ext cx="27363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Longitudinal flow  ~ evolution time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80" y="3356992"/>
            <a:ext cx="3464051" cy="299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5751" y="6311061"/>
            <a:ext cx="280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STAR, PRC 92 (2015) 014904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the Beam Energy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896" y="692696"/>
            <a:ext cx="5248592" cy="230425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Finite-size scaling:</a:t>
            </a:r>
          </a:p>
          <a:p>
            <a:pPr lvl="1"/>
            <a:r>
              <a:rPr lang="en-US" dirty="0" smtClean="0"/>
              <a:t>At critical point, susceptibilities diverge for infinite system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sz="2900" dirty="0"/>
              <a:t>delta </a:t>
            </a:r>
            <a:r>
              <a:rPr lang="en-US" sz="2900" dirty="0" smtClean="0"/>
              <a:t>function</a:t>
            </a:r>
          </a:p>
          <a:p>
            <a:r>
              <a:rPr lang="en-US" sz="3300" dirty="0" smtClean="0"/>
              <a:t>For finite system:</a:t>
            </a:r>
          </a:p>
          <a:p>
            <a:pPr lvl="1"/>
            <a:r>
              <a:rPr lang="en-US" sz="2900" dirty="0" smtClean="0"/>
              <a:t>No divergence</a:t>
            </a:r>
          </a:p>
          <a:p>
            <a:pPr lvl="1"/>
            <a:r>
              <a:rPr lang="en-US" sz="2900" dirty="0" smtClean="0"/>
              <a:t>Peaking at CP and shift of the peak position</a:t>
            </a:r>
          </a:p>
          <a:p>
            <a:pPr lvl="1"/>
            <a:r>
              <a:rPr lang="en-US" sz="2900" dirty="0" smtClean="0"/>
              <a:t>Broadened peaks</a:t>
            </a:r>
            <a:endParaRPr lang="en-US" sz="2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707904" cy="47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1764" y="628111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R. Lacey. PRL 114 (2015) 142301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7146" y="789155"/>
            <a:ext cx="8477809" cy="5673439"/>
            <a:chOff x="157146" y="789155"/>
            <a:chExt cx="8477809" cy="5673439"/>
          </a:xfrm>
        </p:grpSpPr>
        <p:grpSp>
          <p:nvGrpSpPr>
            <p:cNvPr id="14" name="Group 13"/>
            <p:cNvGrpSpPr/>
            <p:nvPr/>
          </p:nvGrpSpPr>
          <p:grpSpPr>
            <a:xfrm>
              <a:off x="157146" y="789155"/>
              <a:ext cx="8477809" cy="5673439"/>
              <a:chOff x="157146" y="789155"/>
              <a:chExt cx="8477809" cy="567343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46" y="789155"/>
                <a:ext cx="3046701" cy="5360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927256"/>
                <a:ext cx="4278979" cy="3535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17279" y="5373216"/>
              <a:ext cx="280259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STAR, PRC 92 (2015) 014904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48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particle species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07848" y="1052736"/>
            <a:ext cx="4320480" cy="53777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 additional information</a:t>
            </a:r>
          </a:p>
          <a:p>
            <a:r>
              <a:rPr lang="en-US" sz="2800" dirty="0" smtClean="0"/>
              <a:t>Check for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dependence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/>
              <a:t>determine freeze-out conditions</a:t>
            </a:r>
          </a:p>
          <a:p>
            <a:r>
              <a:rPr lang="en-US" sz="2800" dirty="0" smtClean="0"/>
              <a:t>Model constrains: should work for heavier particles</a:t>
            </a:r>
          </a:p>
          <a:p>
            <a:r>
              <a:rPr lang="en-US" sz="2800" dirty="0" smtClean="0"/>
              <a:t>Possibility to distinguish between different model scenarios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96" y="836712"/>
            <a:ext cx="4088006" cy="5759668"/>
            <a:chOff x="10696" y="836712"/>
            <a:chExt cx="4088006" cy="575966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6" y="836712"/>
              <a:ext cx="4088006" cy="511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95536" y="5950049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PHENIX, PRL 103 (2009) 142301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STAR, PRC 88 (2013) 034906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1334890"/>
            <a:ext cx="5004048" cy="3678285"/>
            <a:chOff x="0" y="1334890"/>
            <a:chExt cx="5004048" cy="367828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4890"/>
              <a:ext cx="4825126" cy="3678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9552" y="3018438"/>
              <a:ext cx="446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6">
                      <a:lumMod val="75000"/>
                    </a:schemeClr>
                  </a:solidFill>
                </a:rPr>
                <a:t>Malinina</a:t>
              </a:r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 (QM’15) NPA 956 (2016) 373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0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Kaon </a:t>
            </a:r>
            <a:r>
              <a:rPr lang="en-US" dirty="0" err="1" smtClean="0"/>
              <a:t>femtoscopy</a:t>
            </a:r>
            <a:r>
              <a:rPr lang="en-US" dirty="0" smtClean="0"/>
              <a:t> at RHIC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4048" y="548680"/>
            <a:ext cx="3960440" cy="3744416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-scaling breaks for individual radii </a:t>
            </a:r>
          </a:p>
          <a:p>
            <a:r>
              <a:rPr lang="en-US" sz="2400" dirty="0" smtClean="0"/>
              <a:t>Longer emission duration of kaons than of </a:t>
            </a:r>
            <a:r>
              <a:rPr lang="en-US" sz="2400" dirty="0" err="1" smtClean="0"/>
              <a:t>pions</a:t>
            </a:r>
            <a:endParaRPr lang="en-US" sz="2400" dirty="0" smtClean="0"/>
          </a:p>
          <a:p>
            <a:r>
              <a:rPr lang="en-US" sz="2400" dirty="0" smtClean="0"/>
              <a:t>Models cannot describe the differences in the outward direction well</a:t>
            </a:r>
          </a:p>
          <a:p>
            <a:r>
              <a:rPr lang="en-US" sz="2400" dirty="0" smtClean="0"/>
              <a:t>STAR also observes the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-scaling breaking</a:t>
            </a:r>
            <a:br>
              <a:rPr lang="en-US" sz="2400" dirty="0" smtClean="0"/>
            </a:br>
            <a:endParaRPr lang="en-US" sz="19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6" y="4820032"/>
            <a:ext cx="6739956" cy="195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29696" y="764704"/>
            <a:ext cx="4869786" cy="4032448"/>
            <a:chOff x="-29696" y="764704"/>
            <a:chExt cx="4869786" cy="403244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96" y="764704"/>
              <a:ext cx="4869786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47664" y="3573016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PHENIX, PRC 92 (2015) 034914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4222829"/>
            <a:ext cx="9252520" cy="2563587"/>
            <a:chOff x="0" y="4222829"/>
            <a:chExt cx="9252520" cy="2563587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81128"/>
              <a:ext cx="7554024" cy="220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112568" y="4222829"/>
              <a:ext cx="4139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J.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Lidrych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(for the STAR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collab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.)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QM 2017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61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Kaon </a:t>
            </a:r>
            <a:r>
              <a:rPr lang="en-US" dirty="0" err="1"/>
              <a:t>femtoscopy</a:t>
            </a:r>
            <a:r>
              <a:rPr lang="en-US" dirty="0"/>
              <a:t> at RHIC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760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Comparison of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and K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smtClean="0"/>
              <a:t>radii (should </a:t>
            </a:r>
            <a:r>
              <a:rPr lang="en-US" sz="2400" dirty="0" smtClean="0"/>
              <a:t>be the same for high-energy collisions)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about low energies?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N cross-section is smaller than K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N.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87624" y="1235938"/>
            <a:ext cx="8224856" cy="2193062"/>
            <a:chOff x="1187624" y="1235938"/>
            <a:chExt cx="8224856" cy="21930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549054"/>
              <a:ext cx="7091831" cy="1879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947984" y="1235938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J.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Lidrych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(for the STAR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collab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.) QM 2017</a:t>
              </a:r>
            </a:p>
            <a:p>
              <a:endParaRPr lang="en-US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55" y="3789039"/>
            <a:ext cx="6099005" cy="28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67681" y="674640"/>
            <a:ext cx="8940823" cy="5994720"/>
            <a:chOff x="179512" y="620688"/>
            <a:chExt cx="8940823" cy="5994720"/>
          </a:xfrm>
        </p:grpSpPr>
        <p:sp>
          <p:nvSpPr>
            <p:cNvPr id="10" name="Rectangle 9"/>
            <p:cNvSpPr/>
            <p:nvPr/>
          </p:nvSpPr>
          <p:spPr>
            <a:xfrm>
              <a:off x="179512" y="620688"/>
              <a:ext cx="8856984" cy="5994720"/>
            </a:xfrm>
            <a:prstGeom prst="rect">
              <a:avLst/>
            </a:prstGeom>
            <a:solidFill>
              <a:schemeClr val="bg2">
                <a:lumMod val="90000"/>
                <a:alpha val="8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788023" y="764704"/>
              <a:ext cx="4332312" cy="5793406"/>
              <a:chOff x="4788025" y="731938"/>
              <a:chExt cx="4332312" cy="5793406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5" y="731938"/>
                <a:ext cx="4332312" cy="5793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436096" y="4437112"/>
                <a:ext cx="352839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J. </a:t>
                </a:r>
                <a:r>
                  <a:rPr lang="en-US" sz="1600" dirty="0" err="1">
                    <a:solidFill>
                      <a:schemeClr val="accent6">
                        <a:lumMod val="75000"/>
                      </a:schemeClr>
                    </a:solidFill>
                  </a:rPr>
                  <a:t>Lidrych</a:t>
                </a: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 (for the STAR </a:t>
                </a:r>
                <a:r>
                  <a:rPr lang="en-US" sz="1600" dirty="0" err="1">
                    <a:solidFill>
                      <a:schemeClr val="accent6">
                        <a:lumMod val="75000"/>
                      </a:schemeClr>
                    </a:solidFill>
                  </a:rPr>
                  <a:t>collab</a:t>
                </a: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.) 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QM’17</a:t>
                </a:r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p:grpSp>
        <p:sp>
          <p:nvSpPr>
            <p:cNvPr id="14" name="Content Placeholder 5"/>
            <p:cNvSpPr txBox="1">
              <a:spLocks/>
            </p:cNvSpPr>
            <p:nvPr/>
          </p:nvSpPr>
          <p:spPr>
            <a:xfrm>
              <a:off x="539552" y="2492896"/>
              <a:ext cx="4320480" cy="17281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/>
                <a:t>Energy dependence of kaon source radii is similar to </a:t>
              </a:r>
              <a:r>
                <a:rPr lang="en-US" dirty="0" err="1" smtClean="0"/>
                <a:t>pions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84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Weizmann Institute of Science                Grigory Nigmatkulov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11FA-7FDC-4D2C-B4C3-3E73CA967DE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Pion </a:t>
            </a:r>
            <a:r>
              <a:rPr lang="en-US" dirty="0" err="1" smtClean="0"/>
              <a:t>femtoscopy</a:t>
            </a:r>
            <a:r>
              <a:rPr lang="en-US" dirty="0"/>
              <a:t> </a:t>
            </a:r>
            <a:r>
              <a:rPr lang="en-US" dirty="0" smtClean="0"/>
              <a:t>is a precise tool:</a:t>
            </a:r>
          </a:p>
          <a:p>
            <a:pPr lvl="1"/>
            <a:r>
              <a:rPr lang="en-US" dirty="0" err="1" smtClean="0"/>
              <a:t>Femtoscopic</a:t>
            </a:r>
            <a:r>
              <a:rPr lang="en-US" dirty="0" smtClean="0"/>
              <a:t> radii are consistent for collider and fixed target experiments</a:t>
            </a:r>
          </a:p>
          <a:p>
            <a:pPr lvl="1"/>
            <a:r>
              <a:rPr lang="en-US" dirty="0" smtClean="0"/>
              <a:t>System lives longer at high collision energies</a:t>
            </a:r>
          </a:p>
          <a:p>
            <a:pPr lvl="1"/>
            <a:r>
              <a:rPr lang="en-US" dirty="0" smtClean="0"/>
              <a:t>Interesting behavior from Beam Energy Scan program</a:t>
            </a:r>
          </a:p>
          <a:p>
            <a:r>
              <a:rPr lang="en-US" dirty="0" smtClean="0"/>
              <a:t>Kaon </a:t>
            </a:r>
            <a:r>
              <a:rPr lang="en-US" dirty="0" err="1" smtClean="0"/>
              <a:t>femtoscopy</a:t>
            </a:r>
            <a:endParaRPr lang="en-US" dirty="0" smtClean="0"/>
          </a:p>
          <a:p>
            <a:pPr lvl="1"/>
            <a:r>
              <a:rPr lang="en-US" dirty="0" smtClean="0"/>
              <a:t>Additional constrains on the models</a:t>
            </a:r>
          </a:p>
          <a:p>
            <a:pPr lvl="1"/>
            <a:r>
              <a:rPr lang="en-US" dirty="0" smtClean="0"/>
              <a:t>Breaking of the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-scaling for individual directions</a:t>
            </a:r>
          </a:p>
          <a:p>
            <a:pPr lvl="1"/>
            <a:r>
              <a:rPr lang="en-US" dirty="0"/>
              <a:t>No differences between positive and negative kaon emission </a:t>
            </a:r>
            <a:r>
              <a:rPr lang="en-US" dirty="0" smtClean="0"/>
              <a:t>region for low energies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487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Femtoscopic correlations of pions and kaons measured in the BES program at STAR (and not only at STAR)</vt:lpstr>
      <vt:lpstr>Motivations</vt:lpstr>
      <vt:lpstr>Pion femtoscopy from STAR</vt:lpstr>
      <vt:lpstr>Importance of the collision energy scans</vt:lpstr>
      <vt:lpstr>Importance of the Beam Energy Scan</vt:lpstr>
      <vt:lpstr>Different particle species</vt:lpstr>
      <vt:lpstr>Kaon femtoscopy at RHIC</vt:lpstr>
      <vt:lpstr>Kaon femtoscopy at RHIC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Femtoscopic correlations of pions and kaons measured in the BES program at STAR</dc:title>
  <dc:creator>nigmatkulov</dc:creator>
  <cp:lastModifiedBy>nigmatkulov</cp:lastModifiedBy>
  <cp:revision>68</cp:revision>
  <dcterms:created xsi:type="dcterms:W3CDTF">2017-03-28T01:15:02Z</dcterms:created>
  <dcterms:modified xsi:type="dcterms:W3CDTF">2017-03-30T12:45:10Z</dcterms:modified>
</cp:coreProperties>
</file>