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440" r:id="rId3"/>
    <p:sldId id="531" r:id="rId4"/>
    <p:sldId id="514" r:id="rId5"/>
    <p:sldId id="533" r:id="rId6"/>
    <p:sldId id="517" r:id="rId7"/>
    <p:sldId id="556" r:id="rId8"/>
    <p:sldId id="546" r:id="rId9"/>
    <p:sldId id="553" r:id="rId10"/>
    <p:sldId id="558" r:id="rId11"/>
    <p:sldId id="522" r:id="rId12"/>
    <p:sldId id="563" r:id="rId13"/>
    <p:sldId id="542" r:id="rId14"/>
    <p:sldId id="544" r:id="rId15"/>
    <p:sldId id="578" r:id="rId16"/>
    <p:sldId id="547" r:id="rId17"/>
    <p:sldId id="565" r:id="rId18"/>
    <p:sldId id="564" r:id="rId19"/>
    <p:sldId id="561" r:id="rId20"/>
    <p:sldId id="576" r:id="rId21"/>
    <p:sldId id="535" r:id="rId22"/>
    <p:sldId id="566" r:id="rId23"/>
    <p:sldId id="567" r:id="rId24"/>
    <p:sldId id="568" r:id="rId25"/>
    <p:sldId id="570" r:id="rId26"/>
    <p:sldId id="5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D0"/>
    <a:srgbClr val="FFFF99"/>
    <a:srgbClr val="FFCC99"/>
    <a:srgbClr val="CB7F0F"/>
    <a:srgbClr val="FFFFFF"/>
    <a:srgbClr val="0000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5714" autoAdjust="0"/>
  </p:normalViewPr>
  <p:slideViewPr>
    <p:cSldViewPr>
      <p:cViewPr>
        <p:scale>
          <a:sx n="75" d="100"/>
          <a:sy n="75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>
      <p:cViewPr varScale="1">
        <p:scale>
          <a:sx n="56" d="100"/>
          <a:sy n="56" d="100"/>
        </p:scale>
        <p:origin x="-17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C154-2588-4B60-A189-5FBD5D93F4F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1694-F39F-4E16-920B-C7BCFD5B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22375" y="685800"/>
            <a:ext cx="4164013" cy="3124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QCD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真空存在比较丰富的结构，可以用拓扑电荷来量化各种态之间的变化，由于涨落的原因，在重离子碰撞中形成的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QGP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里，存在一些局域的非零的拓扑电荷，这些拓扑电荷的存在会产生一个非零的轴矢量流，导致净的手征荷的变化，比如说左手粒子变为右手粒子，粒子手征性的变化可以通过改变自旋方向或者动量方向，考虑到在非对心的重离子碰撞中，可能会形成非常强的磁场，自旋和磁场的耦合能量大于粒子的动能，因此在这种情况下，更容易通过改变运动方向来改变手征性，最终的结果就会导致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u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或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</a:rPr>
              <a:t>夸克朝同一个方向跑，就会产生一个电荷分离的效应，这个就是手征磁效应。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 </a:t>
            </a:r>
            <a:endParaRPr lang="zh-CN" altLang="en-US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1A1EA8DE-1F54-4A9A-B0B5-BB5B5D8CC34A}" type="slidenum">
              <a:rPr kumimoji="0" lang="en-US" altLang="zh-CN" sz="13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kumimoji="0" lang="en-US" altLang="zh-CN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E1694-F39F-4E16-920B-C7BCFD5B5F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8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9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Chiral Magnetic Effect in heavy ion collisions and small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Fuqiang Wang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Purdue University,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Huzhou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University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C:\Users\fqwang\Research\Talks\DIAGRAMS\Logos\Purdue_new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1" y="4403029"/>
            <a:ext cx="2256998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fqwang\Research\Talks\DIAGRAMS\Logos\DOE_logo_OfficeOfScien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9" y="6082572"/>
            <a:ext cx="2743200" cy="7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qwang\Research\Talks\DIAGRAMS\Logos\DO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562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校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7381"/>
            <a:ext cx="1243594" cy="12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 descr="Weizmann Institute of Sci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6422019" cy="8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7924800" y="4643735"/>
            <a:ext cx="602327" cy="143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0" y="61633"/>
            <a:ext cx="9144000" cy="8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D0"/>
                </a:solidFill>
              </a:rPr>
              <a:t>So… Backgrounds!</a:t>
            </a:r>
            <a:endParaRPr lang="zh-CN" altLang="en-US" sz="4800" b="1" dirty="0">
              <a:solidFill>
                <a:srgbClr val="0000D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14400" y="2971800"/>
            <a:ext cx="3200400" cy="1981200"/>
            <a:chOff x="914400" y="2971800"/>
            <a:chExt cx="3200400" cy="19812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29718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" y="39624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371600" y="3703320"/>
              <a:ext cx="2225843" cy="182880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1371600" y="4038600"/>
              <a:ext cx="2225843" cy="186372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000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0695" y="310396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CME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1600" y="332614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600" y="4191000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SS</a:t>
              </a:r>
              <a:endParaRPr 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5800" y="1676400"/>
            <a:ext cx="3200400" cy="1981200"/>
            <a:chOff x="4648200" y="1676400"/>
            <a:chExt cx="3200400" cy="1981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876800" y="1676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48200" y="26670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 rot="21194144">
              <a:off x="5085086" y="2568683"/>
              <a:ext cx="2225843" cy="230606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5105400" y="2743200"/>
              <a:ext cx="2225843" cy="609600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000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23738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05400" y="321206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SS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60762" y="1676400"/>
              <a:ext cx="2284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CME</a:t>
              </a:r>
              <a:br>
                <a:rPr lang="en-US" dirty="0" smtClean="0"/>
              </a:br>
              <a:r>
                <a:rPr lang="en-US" dirty="0" smtClean="0"/>
                <a:t>+ momentum </a:t>
              </a:r>
              <a:r>
                <a:rPr lang="en-US" dirty="0" err="1" smtClean="0"/>
                <a:t>conserv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95800" y="4182070"/>
            <a:ext cx="3200400" cy="2066330"/>
            <a:chOff x="4648200" y="4182070"/>
            <a:chExt cx="3200400" cy="206633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876800" y="42672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48200" y="52578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5085086" y="4913531"/>
              <a:ext cx="2225843" cy="346275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flipV="1">
              <a:off x="5105400" y="5334000"/>
              <a:ext cx="2225843" cy="609600"/>
            </a:xfrm>
            <a:custGeom>
              <a:avLst/>
              <a:gdLst>
                <a:gd name="connsiteX0" fmla="*/ 0 w 2225843"/>
                <a:gd name="connsiteY0" fmla="*/ 0 h 794085"/>
                <a:gd name="connsiteX1" fmla="*/ 577516 w 2225843"/>
                <a:gd name="connsiteY1" fmla="*/ 505327 h 794085"/>
                <a:gd name="connsiteX2" fmla="*/ 2225843 w 2225843"/>
                <a:gd name="connsiteY2" fmla="*/ 794085 h 7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843" h="794085">
                  <a:moveTo>
                    <a:pt x="0" y="0"/>
                  </a:moveTo>
                  <a:cubicBezTo>
                    <a:pt x="103271" y="186489"/>
                    <a:pt x="206542" y="372979"/>
                    <a:pt x="577516" y="505327"/>
                  </a:cubicBezTo>
                  <a:cubicBezTo>
                    <a:pt x="948490" y="637675"/>
                    <a:pt x="1587166" y="715880"/>
                    <a:pt x="2225843" y="794085"/>
                  </a:cubicBezTo>
                </a:path>
              </a:pathLst>
            </a:custGeom>
            <a:noFill/>
            <a:ln>
              <a:solidFill>
                <a:srgbClr val="000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45720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5802868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SS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0762" y="4182070"/>
              <a:ext cx="22846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CME</a:t>
              </a:r>
              <a:br>
                <a:rPr lang="en-US" dirty="0" smtClean="0"/>
              </a:br>
              <a:r>
                <a:rPr lang="en-US" dirty="0" smtClean="0"/>
                <a:t>+ momentum </a:t>
              </a:r>
              <a:r>
                <a:rPr lang="en-US" dirty="0" err="1" smtClean="0"/>
                <a:t>conserv</a:t>
              </a:r>
              <a:r>
                <a:rPr lang="en-US" dirty="0" smtClean="0"/>
                <a:t>.</a:t>
              </a:r>
              <a:br>
                <a:rPr lang="en-US" dirty="0" smtClean="0"/>
              </a:br>
              <a:r>
                <a:rPr lang="en-US" dirty="0" smtClean="0"/>
                <a:t>+ charge </a:t>
              </a:r>
              <a:r>
                <a:rPr lang="en-US" dirty="0" err="1" smtClean="0"/>
                <a:t>conserv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664642"/>
              </p:ext>
            </p:extLst>
          </p:nvPr>
        </p:nvGraphicFramePr>
        <p:xfrm>
          <a:off x="2895600" y="990600"/>
          <a:ext cx="6096000" cy="49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3" imgW="3733560" imgH="304560" progId="Equation.DSMT4">
                  <p:embed/>
                </p:oleObj>
              </mc:Choice>
              <mc:Fallback>
                <p:oleObj name="Equation" r:id="rId3" imgW="373356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990600"/>
                        <a:ext cx="6096000" cy="496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260962" y="313586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U</a:t>
            </a:r>
            <a:r>
              <a:rPr lang="en-US" dirty="0" smtClean="0">
                <a:solidFill>
                  <a:srgbClr val="FF0000"/>
                </a:solidFill>
              </a:rPr>
              <a:t>se OS-SS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077200" y="4571998"/>
            <a:ext cx="660400" cy="1403589"/>
            <a:chOff x="2311708" y="4448629"/>
            <a:chExt cx="2861400" cy="1938288"/>
          </a:xfrm>
        </p:grpSpPr>
        <p:cxnSp>
          <p:nvCxnSpPr>
            <p:cNvPr id="38" name="直线箭头连接符 10"/>
            <p:cNvCxnSpPr/>
            <p:nvPr/>
          </p:nvCxnSpPr>
          <p:spPr bwMode="auto">
            <a:xfrm flipV="1">
              <a:off x="3808510" y="5272922"/>
              <a:ext cx="1089464" cy="15042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直线箭头连接符 13"/>
            <p:cNvCxnSpPr/>
            <p:nvPr/>
          </p:nvCxnSpPr>
          <p:spPr bwMode="auto">
            <a:xfrm>
              <a:off x="3852462" y="5465840"/>
              <a:ext cx="132064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直线连接符 15"/>
            <p:cNvCxnSpPr/>
            <p:nvPr/>
          </p:nvCxnSpPr>
          <p:spPr bwMode="auto">
            <a:xfrm flipV="1">
              <a:off x="3058246" y="5455316"/>
              <a:ext cx="567726" cy="5963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1" name="文本框 20"/>
            <p:cNvSpPr txBox="1">
              <a:spLocks noChangeArrowheads="1"/>
            </p:cNvSpPr>
            <p:nvPr/>
          </p:nvSpPr>
          <p:spPr bwMode="auto">
            <a:xfrm>
              <a:off x="3302192" y="4930602"/>
              <a:ext cx="287548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0000FF"/>
                  </a:solidFill>
                </a:rPr>
                <a:t>ρ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42" name="直线箭头连接符 10"/>
            <p:cNvCxnSpPr/>
            <p:nvPr/>
          </p:nvCxnSpPr>
          <p:spPr bwMode="auto">
            <a:xfrm flipH="1" flipV="1">
              <a:off x="2872489" y="4920266"/>
              <a:ext cx="144491" cy="6211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直线箭头连接符 10"/>
            <p:cNvCxnSpPr/>
            <p:nvPr/>
          </p:nvCxnSpPr>
          <p:spPr bwMode="auto">
            <a:xfrm>
              <a:off x="3020290" y="5541459"/>
              <a:ext cx="220121" cy="60693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文本框 12"/>
            <p:cNvSpPr txBox="1">
              <a:spLocks noChangeArrowheads="1"/>
            </p:cNvSpPr>
            <p:nvPr/>
          </p:nvSpPr>
          <p:spPr bwMode="auto">
            <a:xfrm>
              <a:off x="2972031" y="6027059"/>
              <a:ext cx="451052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FF0000"/>
                  </a:solidFill>
                </a:rPr>
                <a:t>-   </a:t>
              </a:r>
              <a:endParaRPr kumimoji="1" lang="zh-CN" alt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5" name="文本框 17"/>
            <p:cNvSpPr txBox="1">
              <a:spLocks noChangeArrowheads="1"/>
            </p:cNvSpPr>
            <p:nvPr/>
          </p:nvSpPr>
          <p:spPr bwMode="auto">
            <a:xfrm>
              <a:off x="2311708" y="4448629"/>
              <a:ext cx="41097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FF0000"/>
                  </a:solidFill>
                </a:rPr>
                <a:t>+ </a:t>
              </a:r>
              <a:endParaRPr kumimoji="1" lang="zh-CN" altLang="en-US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文本框 17"/>
          <p:cNvSpPr txBox="1">
            <a:spLocks noChangeArrowheads="1"/>
          </p:cNvSpPr>
          <p:nvPr/>
        </p:nvSpPr>
        <p:spPr bwMode="auto">
          <a:xfrm>
            <a:off x="8610600" y="4844813"/>
            <a:ext cx="41097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CC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CC"/>
                </a:solidFill>
              </a:rPr>
              <a:t>+ </a:t>
            </a:r>
            <a:endParaRPr kumimoji="1" lang="zh-CN" altLang="en-US" b="1" baseline="30000" dirty="0">
              <a:solidFill>
                <a:srgbClr val="0000CC"/>
              </a:solidFill>
            </a:endParaRPr>
          </a:p>
        </p:txBody>
      </p:sp>
      <p:sp>
        <p:nvSpPr>
          <p:cNvPr id="56" name="文本框 12"/>
          <p:cNvSpPr txBox="1">
            <a:spLocks noChangeArrowheads="1"/>
          </p:cNvSpPr>
          <p:nvPr/>
        </p:nvSpPr>
        <p:spPr bwMode="auto">
          <a:xfrm>
            <a:off x="8582699" y="5257800"/>
            <a:ext cx="45105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b="1" dirty="0">
                <a:solidFill>
                  <a:srgbClr val="0000CC"/>
                </a:solidFill>
              </a:rPr>
              <a:t>π</a:t>
            </a:r>
            <a:r>
              <a:rPr kumimoji="1" lang="en-US" altLang="zh-CN" b="1" baseline="30000" dirty="0">
                <a:solidFill>
                  <a:srgbClr val="0000CC"/>
                </a:solidFill>
              </a:rPr>
              <a:t>-   </a:t>
            </a:r>
            <a:endParaRPr kumimoji="1" lang="zh-CN" altLang="en-US" b="1" baseline="30000" dirty="0">
              <a:solidFill>
                <a:srgbClr val="0000C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3295" y="5726668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 is ambiguous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8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799"/>
            <a:ext cx="2087869" cy="16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6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 / 19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6727412" y="990600"/>
            <a:ext cx="451431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63969" y="990600"/>
            <a:ext cx="451431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8673" y="1600200"/>
            <a:ext cx="4113327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421073" y="4038600"/>
            <a:ext cx="4612679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33400" y="50292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Voloshin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2004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FW 2009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Bzdak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Koch, Liao 2010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Pratt,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Schlichting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2010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……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2-driven background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90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Voloshin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2004;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FW 2009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Bzdak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Koch, Liao 2010;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Pratt,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Schlichting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2010; 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200" y="2667000"/>
            <a:ext cx="3733800" cy="3310516"/>
            <a:chOff x="228600" y="2514600"/>
            <a:chExt cx="3733800" cy="3310516"/>
          </a:xfrm>
        </p:grpSpPr>
        <p:cxnSp>
          <p:nvCxnSpPr>
            <p:cNvPr id="15" name="直线箭头连接符 4"/>
            <p:cNvCxnSpPr/>
            <p:nvPr/>
          </p:nvCxnSpPr>
          <p:spPr bwMode="auto">
            <a:xfrm>
              <a:off x="228600" y="4855658"/>
              <a:ext cx="3284682" cy="0"/>
            </a:xfrm>
            <a:prstGeom prst="straightConnector1">
              <a:avLst/>
            </a:prstGeom>
            <a:solidFill>
              <a:srgbClr val="00B8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直线箭头连接符 6"/>
            <p:cNvCxnSpPr>
              <a:cxnSpLocks/>
            </p:cNvCxnSpPr>
            <p:nvPr/>
          </p:nvCxnSpPr>
          <p:spPr bwMode="auto">
            <a:xfrm flipV="1">
              <a:off x="1184852" y="2523845"/>
              <a:ext cx="0" cy="3239900"/>
            </a:xfrm>
            <a:prstGeom prst="straightConnector1">
              <a:avLst/>
            </a:prstGeom>
            <a:solidFill>
              <a:srgbClr val="00B8FF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矩形 2"/>
            <p:cNvSpPr>
              <a:spLocks noChangeArrowheads="1"/>
            </p:cNvSpPr>
            <p:nvPr/>
          </p:nvSpPr>
          <p:spPr bwMode="auto">
            <a:xfrm>
              <a:off x="3410357" y="4550858"/>
              <a:ext cx="552043" cy="63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0000"/>
                  </a:solidFill>
                  <a:latin typeface="ArialMT" charset="-122"/>
                </a:rPr>
                <a:t>X</a:t>
              </a:r>
              <a:br>
                <a:rPr lang="en-US" altLang="zh-CN" b="1" dirty="0" smtClean="0">
                  <a:solidFill>
                    <a:srgbClr val="000000"/>
                  </a:solidFill>
                  <a:latin typeface="ArialMT" charset="-122"/>
                </a:rPr>
              </a:br>
              <a:r>
                <a:rPr lang="en-US" altLang="zh-CN" b="1" dirty="0" err="1" smtClean="0">
                  <a:solidFill>
                    <a:srgbClr val="000000"/>
                  </a:solidFill>
                  <a:latin typeface="ArialMT" charset="-122"/>
                </a:rPr>
                <a:t>ψ</a:t>
              </a:r>
              <a:r>
                <a:rPr lang="en-US" altLang="zh-CN" b="1" baseline="-25000" dirty="0" err="1" smtClean="0">
                  <a:solidFill>
                    <a:srgbClr val="000000"/>
                  </a:solidFill>
                  <a:latin typeface="ArialMT" charset="-122"/>
                </a:rPr>
                <a:t>RP</a:t>
              </a:r>
              <a:endParaRPr lang="zh-CN" altLang="en-US" b="1" dirty="0"/>
            </a:p>
          </p:txBody>
        </p:sp>
        <p:sp>
          <p:nvSpPr>
            <p:cNvPr id="18" name="矩形 8"/>
            <p:cNvSpPr>
              <a:spLocks noChangeArrowheads="1"/>
            </p:cNvSpPr>
            <p:nvPr/>
          </p:nvSpPr>
          <p:spPr bwMode="auto">
            <a:xfrm>
              <a:off x="749714" y="2514600"/>
              <a:ext cx="282738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lang="en-US" altLang="zh-CN" b="1" dirty="0">
                  <a:solidFill>
                    <a:srgbClr val="000000"/>
                  </a:solidFill>
                  <a:latin typeface="ArialMT" charset="-122"/>
                </a:rPr>
                <a:t>Y</a:t>
              </a:r>
              <a:endParaRPr lang="zh-CN" altLang="en-US" dirty="0"/>
            </a:p>
          </p:txBody>
        </p:sp>
        <p:cxnSp>
          <p:nvCxnSpPr>
            <p:cNvPr id="19" name="直线箭头连接符 10"/>
            <p:cNvCxnSpPr/>
            <p:nvPr/>
          </p:nvCxnSpPr>
          <p:spPr bwMode="auto">
            <a:xfrm flipV="1">
              <a:off x="2364899" y="4143795"/>
              <a:ext cx="759301" cy="40651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直线箭头连接符 13"/>
            <p:cNvCxnSpPr/>
            <p:nvPr/>
          </p:nvCxnSpPr>
          <p:spPr bwMode="auto">
            <a:xfrm>
              <a:off x="2392608" y="4568414"/>
              <a:ext cx="73159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文本框 12"/>
            <p:cNvSpPr txBox="1">
              <a:spLocks noChangeArrowheads="1"/>
            </p:cNvSpPr>
            <p:nvPr/>
          </p:nvSpPr>
          <p:spPr bwMode="auto">
            <a:xfrm>
              <a:off x="1530147" y="2645858"/>
              <a:ext cx="45105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0000FF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0000FF"/>
                  </a:solidFill>
                </a:rPr>
                <a:t>-   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22" name="文本框 17"/>
            <p:cNvSpPr txBox="1">
              <a:spLocks noChangeArrowheads="1"/>
            </p:cNvSpPr>
            <p:nvPr/>
          </p:nvSpPr>
          <p:spPr bwMode="auto">
            <a:xfrm>
              <a:off x="1229447" y="2667000"/>
              <a:ext cx="41097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0000FF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0000FF"/>
                  </a:solidFill>
                </a:rPr>
                <a:t>+ 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23" name="直线连接符 15"/>
            <p:cNvCxnSpPr/>
            <p:nvPr/>
          </p:nvCxnSpPr>
          <p:spPr bwMode="auto">
            <a:xfrm>
              <a:off x="1249179" y="4876800"/>
              <a:ext cx="1143429" cy="2218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文本框 20"/>
            <p:cNvSpPr txBox="1">
              <a:spLocks noChangeArrowheads="1"/>
            </p:cNvSpPr>
            <p:nvPr/>
          </p:nvSpPr>
          <p:spPr bwMode="auto">
            <a:xfrm>
              <a:off x="1267836" y="3784297"/>
              <a:ext cx="28754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0000FF"/>
                  </a:solidFill>
                </a:rPr>
                <a:t>ρ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26" name="直线箭头连接符 13"/>
            <p:cNvCxnSpPr/>
            <p:nvPr/>
          </p:nvCxnSpPr>
          <p:spPr bwMode="auto">
            <a:xfrm flipV="1">
              <a:off x="2364899" y="4977139"/>
              <a:ext cx="759301" cy="12148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直线箭头连接符 13"/>
            <p:cNvCxnSpPr/>
            <p:nvPr/>
          </p:nvCxnSpPr>
          <p:spPr bwMode="auto">
            <a:xfrm>
              <a:off x="2392608" y="5098620"/>
              <a:ext cx="636810" cy="29043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直线连接符 15"/>
            <p:cNvCxnSpPr/>
            <p:nvPr/>
          </p:nvCxnSpPr>
          <p:spPr bwMode="auto">
            <a:xfrm flipV="1">
              <a:off x="1229447" y="4568414"/>
              <a:ext cx="1135452" cy="2607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直线连接符 15"/>
            <p:cNvCxnSpPr/>
            <p:nvPr/>
          </p:nvCxnSpPr>
          <p:spPr bwMode="auto">
            <a:xfrm flipV="1">
              <a:off x="1212562" y="3407859"/>
              <a:ext cx="110548" cy="142128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直线箭头连接符 10"/>
            <p:cNvCxnSpPr/>
            <p:nvPr/>
          </p:nvCxnSpPr>
          <p:spPr bwMode="auto">
            <a:xfrm flipV="1">
              <a:off x="1328613" y="2946736"/>
              <a:ext cx="285442" cy="46112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直线箭头连接符 10"/>
            <p:cNvCxnSpPr/>
            <p:nvPr/>
          </p:nvCxnSpPr>
          <p:spPr bwMode="auto">
            <a:xfrm flipH="1" flipV="1">
              <a:off x="1243302" y="2874458"/>
              <a:ext cx="79809" cy="53340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D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文本框 12"/>
            <p:cNvSpPr txBox="1">
              <a:spLocks noChangeArrowheads="1"/>
            </p:cNvSpPr>
            <p:nvPr/>
          </p:nvSpPr>
          <p:spPr bwMode="auto">
            <a:xfrm>
              <a:off x="3130347" y="4419600"/>
              <a:ext cx="45105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>
                  <a:solidFill>
                    <a:srgbClr val="0000FF"/>
                  </a:solidFill>
                </a:rPr>
                <a:t>π</a:t>
              </a:r>
              <a:r>
                <a:rPr kumimoji="1" lang="en-US" altLang="zh-CN" b="1" baseline="30000">
                  <a:solidFill>
                    <a:srgbClr val="0000FF"/>
                  </a:solidFill>
                </a:rPr>
                <a:t>-   </a:t>
              </a:r>
              <a:endParaRPr kumimoji="1" lang="zh-CN" altLang="en-US" b="1" baseline="30000">
                <a:solidFill>
                  <a:srgbClr val="0000FF"/>
                </a:solidFill>
              </a:endParaRPr>
            </a:p>
          </p:txBody>
        </p:sp>
        <p:sp>
          <p:nvSpPr>
            <p:cNvPr id="50" name="文本框 12"/>
            <p:cNvSpPr txBox="1">
              <a:spLocks noChangeArrowheads="1"/>
            </p:cNvSpPr>
            <p:nvPr/>
          </p:nvSpPr>
          <p:spPr bwMode="auto">
            <a:xfrm>
              <a:off x="3054147" y="5257800"/>
              <a:ext cx="45105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>
                  <a:solidFill>
                    <a:srgbClr val="0000FF"/>
                  </a:solidFill>
                </a:rPr>
                <a:t>π</a:t>
              </a:r>
              <a:r>
                <a:rPr kumimoji="1" lang="en-US" altLang="zh-CN" b="1" baseline="30000">
                  <a:solidFill>
                    <a:srgbClr val="0000FF"/>
                  </a:solidFill>
                </a:rPr>
                <a:t>-   </a:t>
              </a:r>
              <a:endParaRPr kumimoji="1" lang="zh-CN" altLang="en-US" b="1" baseline="30000">
                <a:solidFill>
                  <a:srgbClr val="0000FF"/>
                </a:solidFill>
              </a:endParaRPr>
            </a:p>
          </p:txBody>
        </p:sp>
        <p:sp>
          <p:nvSpPr>
            <p:cNvPr id="51" name="文本框 17"/>
            <p:cNvSpPr txBox="1">
              <a:spLocks noChangeArrowheads="1"/>
            </p:cNvSpPr>
            <p:nvPr/>
          </p:nvSpPr>
          <p:spPr bwMode="auto">
            <a:xfrm>
              <a:off x="3124200" y="3941258"/>
              <a:ext cx="41097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0000FF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0000FF"/>
                  </a:solidFill>
                </a:rPr>
                <a:t>+ 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52" name="文本框 17"/>
            <p:cNvSpPr txBox="1">
              <a:spLocks noChangeArrowheads="1"/>
            </p:cNvSpPr>
            <p:nvPr/>
          </p:nvSpPr>
          <p:spPr bwMode="auto">
            <a:xfrm>
              <a:off x="3094221" y="4876800"/>
              <a:ext cx="41097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0000FF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0000FF"/>
                  </a:solidFill>
                </a:rPr>
                <a:t>+ 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53" name="文本框 20"/>
            <p:cNvSpPr txBox="1">
              <a:spLocks noChangeArrowheads="1"/>
            </p:cNvSpPr>
            <p:nvPr/>
          </p:nvSpPr>
          <p:spPr bwMode="auto">
            <a:xfrm>
              <a:off x="1846053" y="4343400"/>
              <a:ext cx="28754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0000FF"/>
                  </a:solidFill>
                </a:rPr>
                <a:t>ρ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54" name="文本框 20"/>
            <p:cNvSpPr txBox="1">
              <a:spLocks noChangeArrowheads="1"/>
            </p:cNvSpPr>
            <p:nvPr/>
          </p:nvSpPr>
          <p:spPr bwMode="auto">
            <a:xfrm>
              <a:off x="1846053" y="4931858"/>
              <a:ext cx="28754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0000FF"/>
                  </a:solidFill>
                </a:rPr>
                <a:t>ρ</a:t>
              </a:r>
              <a:endParaRPr kumimoji="1" lang="zh-CN" altLang="en-US" b="1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55" name="直线箭头连接符 10"/>
            <p:cNvCxnSpPr/>
            <p:nvPr/>
          </p:nvCxnSpPr>
          <p:spPr bwMode="auto">
            <a:xfrm flipH="1" flipV="1">
              <a:off x="1060162" y="3964226"/>
              <a:ext cx="128013" cy="8914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直线箭头连接符 10"/>
            <p:cNvCxnSpPr/>
            <p:nvPr/>
          </p:nvCxnSpPr>
          <p:spPr bwMode="auto">
            <a:xfrm>
              <a:off x="1191490" y="4855658"/>
              <a:ext cx="220119" cy="762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1" name="文本框 12"/>
            <p:cNvSpPr txBox="1">
              <a:spLocks noChangeArrowheads="1"/>
            </p:cNvSpPr>
            <p:nvPr/>
          </p:nvSpPr>
          <p:spPr bwMode="auto">
            <a:xfrm>
              <a:off x="1371600" y="5465258"/>
              <a:ext cx="45105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FF0000"/>
                  </a:solidFill>
                </a:rPr>
                <a:t>-   </a:t>
              </a:r>
              <a:endParaRPr kumimoji="1" lang="zh-CN" alt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3" name="文本框 17"/>
            <p:cNvSpPr txBox="1">
              <a:spLocks noChangeArrowheads="1"/>
            </p:cNvSpPr>
            <p:nvPr/>
          </p:nvSpPr>
          <p:spPr bwMode="auto">
            <a:xfrm>
              <a:off x="838200" y="3657600"/>
              <a:ext cx="41097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</a:rPr>
                <a:t>π</a:t>
              </a:r>
              <a:r>
                <a:rPr kumimoji="1" lang="en-US" altLang="zh-CN" b="1" baseline="30000" dirty="0">
                  <a:solidFill>
                    <a:srgbClr val="FF0000"/>
                  </a:solidFill>
                </a:rPr>
                <a:t>+ </a:t>
              </a:r>
              <a:endParaRPr kumimoji="1" lang="zh-CN" altLang="en-US" b="1" baseline="30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12750"/>
              </p:ext>
            </p:extLst>
          </p:nvPr>
        </p:nvGraphicFramePr>
        <p:xfrm>
          <a:off x="4095750" y="4130133"/>
          <a:ext cx="48196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2" name="Equation" r:id="rId3" imgW="2806560" imgH="711000" progId="Equation.DSMT4">
                  <p:embed/>
                </p:oleObj>
              </mc:Choice>
              <mc:Fallback>
                <p:oleObj name="Equation" r:id="rId3" imgW="280656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4130133"/>
                        <a:ext cx="48196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39707"/>
              </p:ext>
            </p:extLst>
          </p:nvPr>
        </p:nvGraphicFramePr>
        <p:xfrm>
          <a:off x="935037" y="2112963"/>
          <a:ext cx="8056563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3" name="Equation" r:id="rId5" imgW="5638680" imgH="1295280" progId="Equation.DSMT4">
                  <p:embed/>
                </p:oleObj>
              </mc:Choice>
              <mc:Fallback>
                <p:oleObj name="Equation" r:id="rId5" imgW="5638680" imgH="1295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7" y="2112963"/>
                        <a:ext cx="8056563" cy="184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562600" y="4558860"/>
            <a:ext cx="3352800" cy="777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96649"/>
              </p:ext>
            </p:extLst>
          </p:nvPr>
        </p:nvGraphicFramePr>
        <p:xfrm>
          <a:off x="6512981" y="5501733"/>
          <a:ext cx="1564219" cy="5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4" name="Equation" r:id="rId7" imgW="634680" imgH="241200" progId="Equation.DSMT4">
                  <p:embed/>
                </p:oleObj>
              </mc:Choice>
              <mc:Fallback>
                <p:oleObj name="Equation" r:id="rId7" imgW="6346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981" y="5501733"/>
                        <a:ext cx="1564219" cy="59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191000" y="541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Background: nonflow coupled with 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47273"/>
              </p:ext>
            </p:extLst>
          </p:nvPr>
        </p:nvGraphicFramePr>
        <p:xfrm>
          <a:off x="4352925" y="1562001"/>
          <a:ext cx="3952875" cy="5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5" name="Equation" r:id="rId9" imgW="3149280" imgH="419040" progId="Equation.DSMT4">
                  <p:embed/>
                </p:oleObj>
              </mc:Choice>
              <mc:Fallback>
                <p:oleObj name="Equation" r:id="rId9" imgW="31492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562001"/>
                        <a:ext cx="3952875" cy="571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" name="Date Placeholder 378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37889" name="Footer Placeholder 3788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37891" name="Slide Number Placeholder 378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Simple resonance decay estimate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"/>
          <a:stretch/>
        </p:blipFill>
        <p:spPr bwMode="auto">
          <a:xfrm>
            <a:off x="381000" y="2133600"/>
            <a:ext cx="46564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227" y="3822350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0.17/100*0.65*0.1 ~ 10</a:t>
            </a:r>
            <a:r>
              <a:rPr lang="en-US" sz="2800" baseline="30000" dirty="0" smtClean="0">
                <a:solidFill>
                  <a:srgbClr val="FF0000"/>
                </a:solidFill>
              </a:rPr>
              <a:t>-4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853181"/>
              </p:ext>
            </p:extLst>
          </p:nvPr>
        </p:nvGraphicFramePr>
        <p:xfrm>
          <a:off x="5105400" y="1905000"/>
          <a:ext cx="8320087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r:id="rId4" imgW="7011008" imgH="3795089" progId="PBrush">
                  <p:embed/>
                </p:oleObj>
              </mc:Choice>
              <mc:Fallback>
                <p:oleObj r:id="rId4" imgW="7011008" imgH="3795089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8320087" cy="475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62914" y="2761348"/>
            <a:ext cx="3276600" cy="65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207" y="1535668"/>
            <a:ext cx="156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Voloshin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2004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图片 15" descr="centrality_di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285264" cy="23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16" descr="bkg_centrality_sim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5970"/>
            <a:ext cx="3886200" cy="27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矩形 2"/>
          <p:cNvSpPr>
            <a:spLocks noChangeArrowheads="1"/>
          </p:cNvSpPr>
          <p:nvPr/>
        </p:nvSpPr>
        <p:spPr bwMode="auto">
          <a:xfrm>
            <a:off x="3257125" y="990600"/>
            <a:ext cx="3067475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FW,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Jie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Zhao, </a:t>
            </a:r>
            <a:r>
              <a:rPr lang="hr-HR" altLang="zh-CN" dirty="0">
                <a:solidFill>
                  <a:schemeClr val="bg1">
                    <a:lumMod val="65000"/>
                  </a:schemeClr>
                </a:solidFill>
              </a:rPr>
              <a:t>arXiv:1608.06610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0" y="126066"/>
            <a:ext cx="9144000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D0"/>
                </a:solidFill>
              </a:rPr>
              <a:t>Resonances decay </a:t>
            </a:r>
            <a:r>
              <a:rPr lang="en-US" altLang="zh-CN" sz="4000" b="1" dirty="0" smtClean="0">
                <a:solidFill>
                  <a:srgbClr val="0000D0"/>
                </a:solidFill>
              </a:rPr>
              <a:t>toy simulation</a:t>
            </a:r>
            <a:endParaRPr lang="zh-CN" altLang="en-US" sz="4000" b="1" dirty="0">
              <a:solidFill>
                <a:srgbClr val="0000D0"/>
              </a:solidFill>
            </a:endParaRPr>
          </a:p>
        </p:txBody>
      </p:sp>
      <p:pic>
        <p:nvPicPr>
          <p:cNvPr id="28675" name="图片 12" descr="centrality_sim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36" y="1371600"/>
            <a:ext cx="3285264" cy="23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338" y="4038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 </a:t>
            </a:r>
            <a:r>
              <a:rPr lang="en-US" dirty="0" err="1" smtClean="0">
                <a:latin typeface="Symbol" panose="05050102010706020507" pitchFamily="18" charset="2"/>
              </a:rPr>
              <a:t>a,b</a:t>
            </a:r>
            <a:r>
              <a:rPr lang="en-US" dirty="0" smtClean="0"/>
              <a:t> in one event with 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from another event, plot signal vs E-by-E final-state particle v2, weighted with </a:t>
            </a:r>
            <a:r>
              <a:rPr lang="en-US" dirty="0" err="1" smtClean="0"/>
              <a:t>Prob</a:t>
            </a:r>
            <a:r>
              <a:rPr lang="en-US" dirty="0" smtClean="0"/>
              <a:t>(</a:t>
            </a:r>
            <a:r>
              <a:rPr lang="en-US" dirty="0" err="1" smtClean="0"/>
              <a:t>EbyE</a:t>
            </a:r>
            <a:r>
              <a:rPr lang="en-US" dirty="0" smtClean="0"/>
              <a:t> v2).</a:t>
            </a:r>
          </a:p>
          <a:p>
            <a:endParaRPr lang="en-US" dirty="0"/>
          </a:p>
          <a:p>
            <a:r>
              <a:rPr lang="en-US" dirty="0" smtClean="0"/>
              <a:t>Does not subtract background completely, because background 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040866"/>
              </p:ext>
            </p:extLst>
          </p:nvPr>
        </p:nvGraphicFramePr>
        <p:xfrm>
          <a:off x="2819400" y="5970885"/>
          <a:ext cx="1132262" cy="42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970885"/>
                        <a:ext cx="1132262" cy="42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6800"/>
            <a:ext cx="115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Toy model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"/>
          <p:cNvSpPr>
            <a:spLocks noChangeArrowheads="1"/>
          </p:cNvSpPr>
          <p:nvPr/>
        </p:nvSpPr>
        <p:spPr bwMode="auto">
          <a:xfrm>
            <a:off x="0" y="152400"/>
            <a:ext cx="9144000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D0"/>
                </a:solidFill>
              </a:rPr>
              <a:t>Jet </a:t>
            </a:r>
            <a:r>
              <a:rPr lang="en-US" altLang="zh-CN" sz="4000" b="1" dirty="0" smtClean="0">
                <a:solidFill>
                  <a:srgbClr val="0000D0"/>
                </a:solidFill>
              </a:rPr>
              <a:t>effects from </a:t>
            </a:r>
            <a:r>
              <a:rPr lang="en-US" altLang="zh-CN" sz="4000" b="1" dirty="0" err="1" smtClean="0">
                <a:solidFill>
                  <a:srgbClr val="0000D0"/>
                </a:solidFill>
              </a:rPr>
              <a:t>Hijing</a:t>
            </a:r>
            <a:r>
              <a:rPr lang="en-US" altLang="zh-CN" sz="4000" b="1" dirty="0" smtClean="0">
                <a:solidFill>
                  <a:srgbClr val="0000D0"/>
                </a:solidFill>
              </a:rPr>
              <a:t> </a:t>
            </a:r>
            <a:r>
              <a:rPr lang="en-US" altLang="zh-CN" sz="4000" b="1" dirty="0">
                <a:solidFill>
                  <a:srgbClr val="0000D0"/>
                </a:solidFill>
              </a:rPr>
              <a:t>simulation</a:t>
            </a:r>
            <a:endParaRPr lang="zh-CN" altLang="en-US" sz="4000" dirty="0">
              <a:solidFill>
                <a:srgbClr val="0000D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" y="4343400"/>
            <a:ext cx="4081030" cy="14678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>
            <a:lvl1pPr marL="457200" indent="-457200"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CN" sz="1800" dirty="0">
                <a:solidFill>
                  <a:srgbClr val="FF0000"/>
                </a:solidFill>
              </a:rPr>
              <a:t>S</a:t>
            </a:r>
            <a:r>
              <a:rPr kumimoji="0" lang="en-US" altLang="zh-CN" sz="1800" dirty="0" smtClean="0">
                <a:solidFill>
                  <a:srgbClr val="FF0000"/>
                </a:solidFill>
              </a:rPr>
              <a:t>ignal </a:t>
            </a:r>
            <a:r>
              <a:rPr kumimoji="0" lang="en-US" altLang="zh-CN" sz="1800" dirty="0">
                <a:solidFill>
                  <a:srgbClr val="FF0000"/>
                </a:solidFill>
              </a:rPr>
              <a:t>is zero with default </a:t>
            </a:r>
            <a:r>
              <a:rPr kumimoji="0" lang="en-US" altLang="zh-CN" sz="1800" dirty="0" err="1">
                <a:solidFill>
                  <a:srgbClr val="FF0000"/>
                </a:solidFill>
              </a:rPr>
              <a:t>Hijing</a:t>
            </a:r>
            <a:r>
              <a:rPr kumimoji="0" lang="en-US" altLang="zh-CN" sz="1800" dirty="0">
                <a:solidFill>
                  <a:srgbClr val="FF0000"/>
                </a:solidFill>
              </a:rPr>
              <a:t> and the </a:t>
            </a:r>
            <a:r>
              <a:rPr kumimoji="0" lang="en-US" altLang="zh-CN" sz="1800" dirty="0" smtClean="0">
                <a:solidFill>
                  <a:srgbClr val="FF0000"/>
                </a:solidFill>
              </a:rPr>
              <a:t>true reaction plane</a:t>
            </a:r>
            <a:r>
              <a:rPr kumimoji="0" lang="en-US" altLang="zh-CN" sz="18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CN" sz="1800" dirty="0">
                <a:solidFill>
                  <a:srgbClr val="FF0000"/>
                </a:solidFill>
              </a:rPr>
              <a:t>W</a:t>
            </a:r>
            <a:r>
              <a:rPr kumimoji="0" lang="en-US" altLang="zh-CN" sz="1800" dirty="0" smtClean="0">
                <a:solidFill>
                  <a:srgbClr val="FF0000"/>
                </a:solidFill>
              </a:rPr>
              <a:t>ith </a:t>
            </a:r>
            <a:r>
              <a:rPr kumimoji="0" lang="en-US" altLang="zh-CN" sz="1800" dirty="0">
                <a:solidFill>
                  <a:srgbClr val="FF0000"/>
                </a:solidFill>
              </a:rPr>
              <a:t>reconstructed </a:t>
            </a:r>
            <a:r>
              <a:rPr kumimoji="0" lang="en-US" altLang="zh-CN" sz="1800" dirty="0" smtClean="0">
                <a:solidFill>
                  <a:srgbClr val="FF0000"/>
                </a:solidFill>
              </a:rPr>
              <a:t>EP, signal in </a:t>
            </a:r>
            <a:r>
              <a:rPr kumimoji="0" lang="en-US" altLang="zh-CN" sz="1800" dirty="0" err="1">
                <a:solidFill>
                  <a:srgbClr val="FF0000"/>
                </a:solidFill>
              </a:rPr>
              <a:t>Hijing</a:t>
            </a:r>
            <a:r>
              <a:rPr kumimoji="0" lang="en-US" altLang="zh-CN" sz="1800" dirty="0">
                <a:solidFill>
                  <a:srgbClr val="FF0000"/>
                </a:solidFill>
              </a:rPr>
              <a:t> </a:t>
            </a:r>
            <a:r>
              <a:rPr kumimoji="0" lang="en-US" altLang="zh-CN" sz="1800" dirty="0" smtClean="0">
                <a:solidFill>
                  <a:srgbClr val="FF0000"/>
                </a:solidFill>
              </a:rPr>
              <a:t>is finite, comparable </a:t>
            </a:r>
            <a:r>
              <a:rPr kumimoji="0" lang="en-US" altLang="zh-CN" sz="1800" dirty="0">
                <a:solidFill>
                  <a:srgbClr val="FF0000"/>
                </a:solidFill>
              </a:rPr>
              <a:t>to </a:t>
            </a:r>
            <a:r>
              <a:rPr kumimoji="0" lang="en-US" altLang="zh-CN" sz="1800" dirty="0" smtClean="0">
                <a:solidFill>
                  <a:srgbClr val="FF0000"/>
                </a:solidFill>
              </a:rPr>
              <a:t>data</a:t>
            </a:r>
            <a:r>
              <a:rPr kumimoji="0" lang="en-US" altLang="zh-CN" sz="1800" dirty="0">
                <a:solidFill>
                  <a:srgbClr val="FF0000"/>
                </a:solidFill>
              </a:rPr>
              <a:t>. </a:t>
            </a:r>
            <a:endParaRPr kumimoji="0" lang="en-US" altLang="zh-CN" sz="1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CN" sz="1800" dirty="0">
                <a:solidFill>
                  <a:srgbClr val="FF0000"/>
                </a:solidFill>
              </a:rPr>
              <a:t>w</a:t>
            </a:r>
            <a:r>
              <a:rPr kumimoji="0" lang="en-US" altLang="zh-CN" sz="1800" dirty="0" smtClean="0">
                <a:solidFill>
                  <a:srgbClr val="FF0000"/>
                </a:solidFill>
              </a:rPr>
              <a:t>/ flow afterburner, signal is larger.</a:t>
            </a:r>
            <a:endParaRPr kumimoji="0"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30726" name="图片 3" descr="comPID_TOF_correla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59081"/>
            <a:ext cx="3886201" cy="271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矩形 8"/>
          <p:cNvSpPr>
            <a:spLocks noChangeArrowheads="1"/>
          </p:cNvSpPr>
          <p:nvPr/>
        </p:nvSpPr>
        <p:spPr bwMode="auto">
          <a:xfrm>
            <a:off x="6688081" y="4776319"/>
            <a:ext cx="1617719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STAR preliminary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30725" name="图片 19" descr="comPIDHi_correlatorDif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4" y="1248427"/>
            <a:ext cx="3781516" cy="26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矩形 2"/>
          <p:cNvSpPr>
            <a:spLocks noChangeArrowheads="1"/>
          </p:cNvSpPr>
          <p:nvPr/>
        </p:nvSpPr>
        <p:spPr bwMode="auto">
          <a:xfrm>
            <a:off x="4267200" y="966319"/>
            <a:ext cx="2833629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</a:rPr>
              <a:t>Jie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 Zhao, </a:t>
            </a:r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</a:rPr>
              <a:t>FW, </a:t>
            </a:r>
            <a:r>
              <a:rPr lang="hr-HR" altLang="zh-CN" sz="1600" dirty="0" smtClean="0">
                <a:solidFill>
                  <a:schemeClr val="bg1">
                    <a:lumMod val="65000"/>
                  </a:schemeClr>
                </a:solidFill>
              </a:rPr>
              <a:t>Hard </a:t>
            </a:r>
            <a:r>
              <a:rPr lang="hr-HR" altLang="zh-CN" sz="1600" dirty="0">
                <a:solidFill>
                  <a:schemeClr val="bg1">
                    <a:lumMod val="65000"/>
                  </a:schemeClr>
                </a:solidFill>
              </a:rPr>
              <a:t>Probes </a:t>
            </a:r>
            <a:r>
              <a:rPr lang="hr-HR" altLang="zh-CN" sz="1600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67" y="1232185"/>
            <a:ext cx="3796934" cy="266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2743200"/>
            <a:ext cx="177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Hijing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Flow afterburner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757100"/>
            <a:ext cx="91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Hijing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 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0" y="61633"/>
            <a:ext cx="9144000" cy="8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D0"/>
                </a:solidFill>
              </a:rPr>
              <a:t>Scale data with v2</a:t>
            </a:r>
            <a:endParaRPr lang="zh-CN" altLang="en-US" sz="4800" b="1" dirty="0">
              <a:solidFill>
                <a:srgbClr val="0000D0"/>
              </a:solidFill>
            </a:endParaRPr>
          </a:p>
        </p:txBody>
      </p:sp>
      <p:pic>
        <p:nvPicPr>
          <p:cNvPr id="17" name="v2Ndf_correlator_mul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1295400"/>
            <a:ext cx="4983906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25449" y="1447800"/>
            <a:ext cx="310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Background: ~ v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Scale measurement by N/v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239814" y="5181600"/>
            <a:ext cx="4675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Midcentral</a:t>
            </a:r>
            <a:r>
              <a:rPr lang="en-US" sz="2000" dirty="0" smtClean="0">
                <a:solidFill>
                  <a:srgbClr val="FF0000"/>
                </a:solidFill>
              </a:rPr>
              <a:t>-central data scale like v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/N, consistent with background scenario.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AMPT predicts ~2/3 of heavy ion data, ~1/3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small system data.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6350"/>
            <a:ext cx="360914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43706" y="2297668"/>
            <a:ext cx="287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STAR, PRC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044908 (2014)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1238" y="1066800"/>
            <a:ext cx="257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Zhao (STAR), QM 2017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88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Ways to reduce backgrounds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Study of High-Density Nuclear Matter with Hadron Beams</a:t>
            </a:r>
            <a:endParaRPr lang="en-US" dirty="0"/>
          </a:p>
        </p:txBody>
      </p:sp>
      <p:sp>
        <p:nvSpPr>
          <p:cNvPr id="2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 / 19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3557" y="5015468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Here</a:t>
            </a:r>
            <a:r>
              <a:rPr lang="en-US" sz="1600" dirty="0" smtClean="0">
                <a:latin typeface="Symbol" panose="05050102010706020507" pitchFamily="18" charset="2"/>
              </a:rPr>
              <a:t> D</a:t>
            </a:r>
            <a:r>
              <a:rPr lang="en-US" sz="1600" dirty="0" smtClean="0"/>
              <a:t> is similar to </a:t>
            </a:r>
          </a:p>
          <a:p>
            <a:r>
              <a:rPr lang="en-US" sz="1600" dirty="0" smtClean="0"/>
              <a:t>cos(</a:t>
            </a:r>
            <a:r>
              <a:rPr lang="en-US" sz="1600" dirty="0" smtClean="0">
                <a:latin typeface="Symbol" panose="05050102010706020507" pitchFamily="18" charset="2"/>
              </a:rPr>
              <a:t>a+b-2y</a:t>
            </a:r>
            <a:r>
              <a:rPr lang="en-US" sz="1600" dirty="0" smtClean="0"/>
              <a:t>) correlator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1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Suppress v2-driven background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466" y="990600"/>
            <a:ext cx="786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Clearly there are flow driven background contributions: </a:t>
            </a:r>
            <a:br>
              <a:rPr lang="en-US" dirty="0" smtClean="0"/>
            </a:br>
            <a:r>
              <a:rPr lang="en-US" dirty="0" smtClean="0"/>
              <a:t>need to develop ways to suppress such backgrounds!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9" y="2959100"/>
            <a:ext cx="417532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6044" y="2895600"/>
            <a:ext cx="2581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STAR, PRC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044908 (2014)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06" y="2701286"/>
            <a:ext cx="3569694" cy="3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02015" y="3090446"/>
            <a:ext cx="1664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Biao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Tu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QM 2015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7572" y="4690646"/>
            <a:ext cx="1590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STAR Preliminary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66" y="1600200"/>
            <a:ext cx="807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Attempt by STAR: Reconstruct EP in half-TPC, look at signal vs E-by-E v2-anisotropy of the other half. Linear fit and extract intercept at E-by-E measured v2=0.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Note: such attempt does not remove background completely.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6107668"/>
            <a:ext cx="423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r>
              <a:rPr lang="en-US" dirty="0" smtClean="0">
                <a:latin typeface="Symbol" panose="05050102010706020507" pitchFamily="18" charset="2"/>
              </a:rPr>
              <a:t> D</a:t>
            </a:r>
            <a:r>
              <a:rPr lang="en-US" dirty="0" smtClean="0"/>
              <a:t> is similar to cos(</a:t>
            </a:r>
            <a:r>
              <a:rPr lang="en-US" dirty="0" smtClean="0">
                <a:latin typeface="Symbol" panose="05050102010706020507" pitchFamily="18" charset="2"/>
              </a:rPr>
              <a:t>a+b-2y</a:t>
            </a:r>
            <a:r>
              <a:rPr lang="en-US" dirty="0" smtClean="0"/>
              <a:t>) correlator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288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Ways to reduce backgrounds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smtClean="0"/>
              <a:t> / 19</a:t>
            </a:r>
            <a:endParaRPr lang="en-US" dirty="0"/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3961996" y="2438400"/>
            <a:ext cx="2743604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</a:rPr>
              <a:t>FW, </a:t>
            </a:r>
            <a:r>
              <a:rPr lang="en-US" altLang="zh-CN" sz="1600" dirty="0" err="1">
                <a:solidFill>
                  <a:schemeClr val="bg1">
                    <a:lumMod val="65000"/>
                  </a:schemeClr>
                </a:solidFill>
              </a:rPr>
              <a:t>Jie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 Zhao, </a:t>
            </a:r>
            <a:r>
              <a:rPr lang="hr-HR" altLang="zh-CN" sz="1600" dirty="0">
                <a:solidFill>
                  <a:schemeClr val="bg1">
                    <a:lumMod val="65000"/>
                  </a:schemeClr>
                </a:solidFill>
              </a:rPr>
              <a:t>arXiv:1608.06610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Event-shape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953000"/>
            <a:ext cx="6934200" cy="14779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Signal approximately </a:t>
            </a:r>
            <a:r>
              <a:rPr lang="en-US" sz="2000" dirty="0">
                <a:solidFill>
                  <a:srgbClr val="FF0000"/>
                </a:solidFill>
              </a:rPr>
              <a:t>scales with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and multiplicity 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</a:rPr>
              <a:t>mostly background contribution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Two-component fit: (1-x) * v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/N + x* CME(B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(v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))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</a:rPr>
              <a:t>CME contribution &lt; 20% at 98% CL.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/>
        </p:blipFill>
        <p:spPr bwMode="auto">
          <a:xfrm>
            <a:off x="2996049" y="1066800"/>
            <a:ext cx="5614551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46829" y="3444406"/>
            <a:ext cx="165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Dobrin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pl-PL" dirty="0" smtClean="0">
                <a:solidFill>
                  <a:schemeClr val="bg1">
                    <a:lumMod val="65000"/>
                  </a:schemeClr>
                </a:solidFill>
              </a:rPr>
              <a:t>ALICE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),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QM 2017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834249" y="1652337"/>
            <a:ext cx="4547464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288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Ways to reduce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smtClean="0"/>
              <a:t> / 19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" y="1620282"/>
            <a:ext cx="274939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30975" y="1399401"/>
            <a:ext cx="2088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STAR, PRC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044908 (2014)</a:t>
            </a:r>
          </a:p>
        </p:txBody>
      </p:sp>
    </p:spTree>
    <p:extLst>
      <p:ext uri="{BB962C8B-B14F-4D97-AF65-F5344CB8AC3E}">
        <p14:creationId xmlns:p14="http://schemas.microsoft.com/office/powerpoint/2010/main" val="27233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38" y="990600"/>
            <a:ext cx="366824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30837" y="5486400"/>
            <a:ext cx="357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Deng et al. PRC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94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(2016) 041901(R)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88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Ways to reduce backgrounds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Isobar collisions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Same atomic numbers, different proton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Magnetic effect differ by ~10%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Backgrounds differ by ~2%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Factor x5 improvement in signal/background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Promising experimental discriminator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 / 19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72607"/>
              </p:ext>
            </p:extLst>
          </p:nvPr>
        </p:nvGraphicFramePr>
        <p:xfrm>
          <a:off x="5410200" y="1676400"/>
          <a:ext cx="3241842" cy="443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4" imgW="1765080" imgH="241200" progId="Equation.DSMT4">
                  <p:embed/>
                </p:oleObj>
              </mc:Choice>
              <mc:Fallback>
                <p:oleObj name="Equation" r:id="rId4" imgW="1765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1676400"/>
                        <a:ext cx="3241842" cy="443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037"/>
            <a:ext cx="7924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CME is </a:t>
            </a:r>
            <a:r>
              <a:rPr lang="en-US" sz="2400" dirty="0" smtClean="0"/>
              <a:t>important physics in QCD</a:t>
            </a:r>
          </a:p>
          <a:p>
            <a:endParaRPr lang="en-US" sz="2400" dirty="0" smtClean="0"/>
          </a:p>
          <a:p>
            <a:r>
              <a:rPr lang="en-US" sz="2400" dirty="0" smtClean="0"/>
              <a:t>Major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-induced background in the 3-particle correlator. The small-system data helped sharpen our understanding.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If background is major, it will be tough to convince ourselves and people outside the field.</a:t>
            </a:r>
          </a:p>
          <a:p>
            <a:pPr lvl="1"/>
            <a:r>
              <a:rPr lang="en-US" sz="2000" dirty="0" smtClean="0"/>
              <a:t>Innovative ways to reduce background</a:t>
            </a:r>
          </a:p>
          <a:p>
            <a:pPr lvl="1"/>
            <a:r>
              <a:rPr lang="en-US" sz="2000" dirty="0" smtClean="0"/>
              <a:t>New observables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7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Brief introduction to CME</a:t>
            </a:r>
          </a:p>
          <a:p>
            <a:r>
              <a:rPr lang="en-US" sz="2800" dirty="0" smtClean="0"/>
              <a:t>Current measurements</a:t>
            </a:r>
          </a:p>
          <a:p>
            <a:pPr lvl="1"/>
            <a:r>
              <a:rPr lang="en-US" sz="2400" dirty="0" smtClean="0"/>
              <a:t>Heavy ions</a:t>
            </a:r>
          </a:p>
          <a:p>
            <a:pPr lvl="1"/>
            <a:r>
              <a:rPr lang="en-US" sz="2400" dirty="0" smtClean="0"/>
              <a:t>Small systems</a:t>
            </a:r>
          </a:p>
          <a:p>
            <a:r>
              <a:rPr lang="en-US" sz="2800" dirty="0" smtClean="0"/>
              <a:t>Backgrounds</a:t>
            </a:r>
          </a:p>
          <a:p>
            <a:pPr lvl="1"/>
            <a:r>
              <a:rPr lang="en-US" sz="2400" dirty="0" smtClean="0"/>
              <a:t>Resonance decays</a:t>
            </a:r>
          </a:p>
          <a:p>
            <a:pPr lvl="1"/>
            <a:r>
              <a:rPr lang="en-US" sz="2400" dirty="0" err="1" smtClean="0"/>
              <a:t>Hijing</a:t>
            </a:r>
            <a:r>
              <a:rPr lang="en-US" sz="2400" dirty="0" smtClean="0"/>
              <a:t> jets</a:t>
            </a:r>
          </a:p>
          <a:p>
            <a:r>
              <a:rPr lang="en-US" sz="2800" dirty="0" smtClean="0"/>
              <a:t>Ways to reduce backgrounds</a:t>
            </a:r>
          </a:p>
          <a:p>
            <a:r>
              <a:rPr lang="en-US" sz="2800" dirty="0" smtClean="0"/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" y="1638300"/>
            <a:ext cx="429464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9464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矩形 10"/>
          <p:cNvSpPr>
            <a:spLocks noChangeArrowheads="1"/>
          </p:cNvSpPr>
          <p:nvPr/>
        </p:nvSpPr>
        <p:spPr bwMode="auto">
          <a:xfrm>
            <a:off x="0" y="61633"/>
            <a:ext cx="9144000" cy="8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D0"/>
                </a:solidFill>
              </a:rPr>
              <a:t>RHIC/STAR results</a:t>
            </a:r>
            <a:endParaRPr lang="zh-CN" altLang="en-US" sz="4800" b="1" dirty="0">
              <a:solidFill>
                <a:srgbClr val="0000D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387" y="5321388"/>
            <a:ext cx="8249227" cy="39063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>
            <a:spAutoFit/>
          </a:bodyPr>
          <a:lstStyle>
            <a:lvl1pPr marL="342900" indent="-342900"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CN" sz="2000" dirty="0">
                <a:solidFill>
                  <a:srgbClr val="000000"/>
                </a:solidFill>
              </a:rPr>
              <a:t>At same multiplicity </a:t>
            </a:r>
            <a:r>
              <a:rPr kumimoji="0" lang="en-US" altLang="zh-CN" sz="2000" dirty="0" err="1">
                <a:solidFill>
                  <a:srgbClr val="000000"/>
                </a:solidFill>
              </a:rPr>
              <a:t>d+Au</a:t>
            </a:r>
            <a:r>
              <a:rPr kumimoji="0" lang="en-US" altLang="zh-CN" sz="2000" dirty="0">
                <a:solidFill>
                  <a:srgbClr val="000000"/>
                </a:solidFill>
              </a:rPr>
              <a:t> and Au+Au show similar charge </a:t>
            </a:r>
            <a:r>
              <a:rPr kumimoji="0" lang="en-US" altLang="zh-CN" sz="2000" dirty="0" smtClean="0">
                <a:solidFill>
                  <a:srgbClr val="000000"/>
                </a:solidFill>
              </a:rPr>
              <a:t>separation</a:t>
            </a:r>
            <a:endParaRPr kumimoji="0"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6012295" y="1295400"/>
            <a:ext cx="2450703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600" dirty="0" err="1">
                <a:solidFill>
                  <a:srgbClr val="7F7F7F"/>
                </a:solidFill>
              </a:rPr>
              <a:t>Jie</a:t>
            </a:r>
            <a:r>
              <a:rPr lang="en-US" altLang="zh-CN" sz="1600" dirty="0">
                <a:solidFill>
                  <a:srgbClr val="7F7F7F"/>
                </a:solidFill>
              </a:rPr>
              <a:t> Zhao for STAR, </a:t>
            </a:r>
            <a:r>
              <a:rPr lang="en-US" altLang="zh-CN" sz="1600" dirty="0" smtClean="0">
                <a:solidFill>
                  <a:srgbClr val="7F7F7F"/>
                </a:solidFill>
              </a:rPr>
              <a:t>QM 2017</a:t>
            </a:r>
            <a:endParaRPr lang="zh-CN" altLang="en-US" sz="1600" dirty="0">
              <a:solidFill>
                <a:srgbClr val="7F7F7F"/>
              </a:solidFill>
            </a:endParaRPr>
          </a:p>
        </p:txBody>
      </p:sp>
      <p:sp>
        <p:nvSpPr>
          <p:cNvPr id="21511" name="矩形 5"/>
          <p:cNvSpPr>
            <a:spLocks noChangeArrowheads="1"/>
          </p:cNvSpPr>
          <p:nvPr/>
        </p:nvSpPr>
        <p:spPr bwMode="auto">
          <a:xfrm>
            <a:off x="2108489" y="3390900"/>
            <a:ext cx="1617719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</a:rPr>
              <a:t>STAR preliminary</a:t>
            </a:r>
            <a:endParaRPr lang="zh-CN" altLang="en-US" sz="1600" b="1"/>
          </a:p>
        </p:txBody>
      </p:sp>
      <p:sp>
        <p:nvSpPr>
          <p:cNvPr id="21512" name="矩形 5"/>
          <p:cNvSpPr>
            <a:spLocks noChangeArrowheads="1"/>
          </p:cNvSpPr>
          <p:nvPr/>
        </p:nvSpPr>
        <p:spPr bwMode="auto">
          <a:xfrm>
            <a:off x="6690591" y="2565868"/>
            <a:ext cx="1617719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600" b="1">
                <a:solidFill>
                  <a:srgbClr val="000000"/>
                </a:solidFill>
              </a:rPr>
              <a:t>STAR preliminary</a:t>
            </a:r>
            <a:endParaRPr lang="zh-CN" altLang="en-US" sz="1600" b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LHC/ALICE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4" y="1574629"/>
            <a:ext cx="4268396" cy="28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50" y="1574629"/>
            <a:ext cx="4191000" cy="284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7800" y="1205297"/>
            <a:ext cx="2752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&lt;|</a:t>
            </a:r>
            <a:r>
              <a:rPr lang="en-US" i="1" dirty="0"/>
              <a:t>B</a:t>
            </a:r>
            <a:r>
              <a:rPr lang="en-US" dirty="0"/>
              <a:t>|2cos(2(</a:t>
            </a:r>
            <a:r>
              <a:rPr lang="el-GR" dirty="0"/>
              <a:t>Ψ</a:t>
            </a:r>
            <a:r>
              <a:rPr lang="en-US" dirty="0"/>
              <a:t>B-</a:t>
            </a:r>
            <a:r>
              <a:rPr lang="el-GR" dirty="0"/>
              <a:t>Ψ2))&gt; </a:t>
            </a:r>
            <a:r>
              <a:rPr lang="en-US" dirty="0"/>
              <a:t>vs </a:t>
            </a:r>
            <a:r>
              <a:rPr lang="en-US" i="1" dirty="0"/>
              <a:t>v</a:t>
            </a:r>
            <a:r>
              <a:rPr lang="en-US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4471040"/>
            <a:ext cx="3576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 </a:t>
            </a:r>
            <a:r>
              <a:rPr lang="en-US" dirty="0"/>
              <a:t>CME∗</a:t>
            </a:r>
            <a:r>
              <a:rPr lang="en-US" i="1" dirty="0"/>
              <a:t>p</a:t>
            </a:r>
            <a:r>
              <a:rPr lang="en-US" dirty="0"/>
              <a:t>1,</a:t>
            </a:r>
            <a:r>
              <a:rPr lang="en-US" i="1" dirty="0"/>
              <a:t>MC</a:t>
            </a:r>
            <a:r>
              <a:rPr lang="en-US" dirty="0"/>
              <a:t>+(1−</a:t>
            </a:r>
            <a:r>
              <a:rPr lang="en-US" i="1" dirty="0"/>
              <a:t>f </a:t>
            </a:r>
            <a:r>
              <a:rPr lang="en-US" dirty="0"/>
              <a:t>CME)∗1=</a:t>
            </a:r>
            <a:r>
              <a:rPr lang="en-US" i="1" dirty="0"/>
              <a:t>p</a:t>
            </a:r>
            <a:r>
              <a:rPr lang="en-US" dirty="0"/>
              <a:t>1,</a:t>
            </a:r>
            <a:r>
              <a:rPr lang="en-US" i="1" dirty="0"/>
              <a:t>data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5029200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f</a:t>
            </a:r>
            <a:r>
              <a:rPr lang="en-US" dirty="0" err="1"/>
              <a:t>CME</a:t>
            </a:r>
            <a:r>
              <a:rPr lang="en-US" dirty="0"/>
              <a:t> (</a:t>
            </a:r>
            <a:r>
              <a:rPr lang="en-US" dirty="0" err="1"/>
              <a:t>Glauber</a:t>
            </a:r>
            <a:r>
              <a:rPr lang="en-US" dirty="0"/>
              <a:t>) = 0.102―0.129,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5529731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f</a:t>
            </a:r>
            <a:r>
              <a:rPr lang="en-US" dirty="0" err="1" smtClean="0"/>
              <a:t>CME</a:t>
            </a:r>
            <a:r>
              <a:rPr lang="en-US" dirty="0" smtClean="0"/>
              <a:t> (KLN) = 0.076―0.104 ,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6031468"/>
            <a:ext cx="283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f</a:t>
            </a:r>
            <a:r>
              <a:rPr lang="en-US" dirty="0" err="1"/>
              <a:t>CME</a:t>
            </a:r>
            <a:r>
              <a:rPr lang="en-US" dirty="0"/>
              <a:t> (EKRT) = 0.084―0.114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Study of High-Density Nuclear Matter with Hadron Beams</a:t>
            </a:r>
            <a:endParaRPr lang="en-US" altLang="zh-CN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0"/>
          <p:cNvSpPr>
            <a:spLocks noChangeArrowheads="1"/>
          </p:cNvSpPr>
          <p:nvPr/>
        </p:nvSpPr>
        <p:spPr bwMode="auto">
          <a:xfrm>
            <a:off x="0" y="126066"/>
            <a:ext cx="9144000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D0"/>
                </a:solidFill>
              </a:rPr>
              <a:t>Resonances decay simulation</a:t>
            </a:r>
            <a:endParaRPr lang="zh-CN" altLang="en-US" sz="4000" b="1" dirty="0">
              <a:solidFill>
                <a:srgbClr val="0000D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42311"/>
              </p:ext>
            </p:extLst>
          </p:nvPr>
        </p:nvGraphicFramePr>
        <p:xfrm>
          <a:off x="1232478" y="1143000"/>
          <a:ext cx="6808932" cy="2987768"/>
        </p:xfrm>
        <a:graphic>
          <a:graphicData uri="http://schemas.openxmlformats.org/drawingml/2006/table">
            <a:tbl>
              <a:tblPr/>
              <a:tblGrid>
                <a:gridCol w="2749262"/>
                <a:gridCol w="2095500"/>
                <a:gridCol w="1964170"/>
              </a:tblGrid>
              <a:tr h="497261"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dN/dy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B.R.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61"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ρ -&gt; 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endParaRPr kumimoji="0" lang="zh-CN" altLang="en-US" sz="21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~16.7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~100%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61"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η -&gt; 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~7.86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~22.9%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61"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η -&gt; 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+γ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~7.86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~4.2%</a:t>
                      </a: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61"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ω -&gt; 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 </a:t>
                      </a:r>
                      <a:endParaRPr kumimoji="0" lang="zh-CN" altLang="en-US" sz="21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~9.87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~89.2%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463"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ω -&gt; 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+π</a:t>
                      </a:r>
                      <a:r>
                        <a:rPr kumimoji="0" lang="en-US" altLang="zh-CN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~9.87</a:t>
                      </a: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63"/>
                        </a:spcBef>
                        <a:defRPr kumimoji="1" sz="30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ts val="750"/>
                        </a:spcBef>
                        <a:defRPr kumimoji="1" sz="26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ts val="650"/>
                        </a:spcBef>
                        <a:defRPr kumimoji="1" sz="22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ts val="538"/>
                        </a:spcBef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kumimoji="1" sz="1900">
                          <a:solidFill>
                            <a:srgbClr val="000000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~1.5%</a:t>
                      </a: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83132" marR="83132" marT="40344" marB="4034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98788" y="4688213"/>
            <a:ext cx="8369012" cy="1560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>
            <a:spAutoFit/>
          </a:bodyPr>
          <a:lstStyle>
            <a:lvl1pPr marL="342900" indent="-342900"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FF"/>
                </a:solidFill>
              </a:rPr>
              <a:t>ρ/inclusive π ratio from STAR 40-80% ~</a:t>
            </a:r>
            <a:r>
              <a:rPr kumimoji="0" lang="en-US" altLang="zh-CN" sz="2000">
                <a:solidFill>
                  <a:srgbClr val="FF0000"/>
                </a:solidFill>
              </a:rPr>
              <a:t>0.169</a:t>
            </a:r>
            <a:r>
              <a:rPr kumimoji="0" lang="en-US" altLang="zh-CN" sz="2000">
                <a:solidFill>
                  <a:srgbClr val="0000FF"/>
                </a:solidFill>
              </a:rPr>
              <a:t> for all centrality,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FF"/>
                </a:solidFill>
              </a:rPr>
              <a:t>fixed ρ/η, ρ/ω ratio from the MB data.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FF"/>
                </a:solidFill>
              </a:rPr>
              <a:t>consider ρ, η and ω to π contributions, fixed ρ/η, ρ/ω ratio.  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FF"/>
                </a:solidFill>
              </a:rPr>
              <a:t> total resonance/</a:t>
            </a:r>
            <a:r>
              <a:rPr kumimoji="0" lang="en-US" altLang="zh-CN" sz="2000">
                <a:solidFill>
                  <a:srgbClr val="FF0000"/>
                </a:solidFill>
              </a:rPr>
              <a:t>”direct” π </a:t>
            </a:r>
            <a:r>
              <a:rPr kumimoji="0" lang="en-US" altLang="zh-CN" sz="2000">
                <a:solidFill>
                  <a:srgbClr val="0000FF"/>
                </a:solidFill>
              </a:rPr>
              <a:t>~</a:t>
            </a:r>
            <a:r>
              <a:rPr kumimoji="0" lang="en-US" altLang="zh-CN" sz="2000">
                <a:solidFill>
                  <a:srgbClr val="FF0000"/>
                </a:solidFill>
              </a:rPr>
              <a:t>0.39</a:t>
            </a:r>
          </a:p>
        </p:txBody>
      </p:sp>
      <p:sp>
        <p:nvSpPr>
          <p:cNvPr id="23586" name="矩形 4"/>
          <p:cNvSpPr>
            <a:spLocks noChangeArrowheads="1"/>
          </p:cNvSpPr>
          <p:nvPr/>
        </p:nvSpPr>
        <p:spPr bwMode="auto">
          <a:xfrm>
            <a:off x="5357091" y="4191000"/>
            <a:ext cx="3259771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1600" dirty="0"/>
              <a:t>STAR, Phys. Rev. C 92, 024912 (2015</a:t>
            </a:r>
            <a:r>
              <a:rPr lang="en-US" altLang="zh-CN" sz="1600" dirty="0" smtClean="0"/>
              <a:t>)</a:t>
            </a:r>
            <a:endParaRPr lang="en-US" altLang="zh-CN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0"/>
          <p:cNvSpPr>
            <a:spLocks noChangeArrowheads="1"/>
          </p:cNvSpPr>
          <p:nvPr/>
        </p:nvSpPr>
        <p:spPr bwMode="auto">
          <a:xfrm>
            <a:off x="1617808" y="126066"/>
            <a:ext cx="5136182" cy="57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3200" b="1"/>
              <a:t>Resonances decay simulation</a:t>
            </a:r>
            <a:endParaRPr lang="zh-CN" altLang="en-US" sz="3200" b="1"/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121228" y="1219200"/>
            <a:ext cx="8892886" cy="488417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>
            <a:spAutoFit/>
          </a:bodyPr>
          <a:lstStyle>
            <a:lvl1pPr marL="342900" indent="-342900"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00"/>
                </a:solidFill>
              </a:rPr>
              <a:t>Single π and ρ -&gt; 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+</a:t>
            </a:r>
            <a:r>
              <a:rPr kumimoji="0" lang="en-US" altLang="zh-CN" sz="2000">
                <a:solidFill>
                  <a:srgbClr val="000000"/>
                </a:solidFill>
              </a:rPr>
              <a:t>+π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-</a:t>
            </a:r>
            <a:r>
              <a:rPr kumimoji="0" lang="en-US" altLang="zh-CN" sz="2000">
                <a:solidFill>
                  <a:srgbClr val="000000"/>
                </a:solidFill>
              </a:rPr>
              <a:t>, η -&gt; 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+</a:t>
            </a:r>
            <a:r>
              <a:rPr kumimoji="0" lang="en-US" altLang="zh-CN" sz="2000">
                <a:solidFill>
                  <a:srgbClr val="000000"/>
                </a:solidFill>
              </a:rPr>
              <a:t>+π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-</a:t>
            </a:r>
            <a:r>
              <a:rPr kumimoji="0" lang="en-US" altLang="zh-CN" sz="2000">
                <a:solidFill>
                  <a:srgbClr val="000000"/>
                </a:solidFill>
              </a:rPr>
              <a:t>+π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0</a:t>
            </a:r>
            <a:r>
              <a:rPr kumimoji="0" lang="en-US" altLang="zh-CN" sz="2000">
                <a:solidFill>
                  <a:srgbClr val="000000"/>
                </a:solidFill>
              </a:rPr>
              <a:t>, η -&gt; 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+</a:t>
            </a:r>
            <a:r>
              <a:rPr kumimoji="0" lang="en-US" altLang="zh-CN" sz="2000">
                <a:solidFill>
                  <a:srgbClr val="000000"/>
                </a:solidFill>
              </a:rPr>
              <a:t>+π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-</a:t>
            </a:r>
            <a:r>
              <a:rPr kumimoji="0" lang="en-US" altLang="zh-CN" sz="2000">
                <a:solidFill>
                  <a:srgbClr val="000000"/>
                </a:solidFill>
              </a:rPr>
              <a:t>+γ,</a:t>
            </a:r>
          </a:p>
          <a:p>
            <a:pPr>
              <a:lnSpc>
                <a:spcPct val="120000"/>
              </a:lnSpc>
              <a:buSzPct val="50000"/>
            </a:pPr>
            <a:r>
              <a:rPr kumimoji="0" lang="en-US" altLang="zh-CN" sz="2000">
                <a:solidFill>
                  <a:srgbClr val="000000"/>
                </a:solidFill>
              </a:rPr>
              <a:t>     ω-&gt; 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+</a:t>
            </a:r>
            <a:r>
              <a:rPr kumimoji="0" lang="en-US" altLang="zh-CN" sz="2000">
                <a:solidFill>
                  <a:srgbClr val="000000"/>
                </a:solidFill>
              </a:rPr>
              <a:t>+π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-</a:t>
            </a:r>
            <a:r>
              <a:rPr kumimoji="0" lang="en-US" altLang="zh-CN" sz="2000">
                <a:solidFill>
                  <a:srgbClr val="000000"/>
                </a:solidFill>
              </a:rPr>
              <a:t>+π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0 </a:t>
            </a:r>
            <a:r>
              <a:rPr kumimoji="0" lang="en-US" altLang="zh-CN" sz="2000">
                <a:solidFill>
                  <a:srgbClr val="000000"/>
                </a:solidFill>
              </a:rPr>
              <a:t>, ω-&gt; 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+</a:t>
            </a:r>
            <a:r>
              <a:rPr kumimoji="0" lang="en-US" altLang="zh-CN" sz="2000">
                <a:solidFill>
                  <a:srgbClr val="000000"/>
                </a:solidFill>
              </a:rPr>
              <a:t>+π</a:t>
            </a:r>
            <a:r>
              <a:rPr kumimoji="0" lang="en-US" altLang="zh-CN" sz="2000" baseline="30000">
                <a:solidFill>
                  <a:srgbClr val="000000"/>
                </a:solidFill>
              </a:rPr>
              <a:t>-</a:t>
            </a:r>
            <a:r>
              <a:rPr kumimoji="0" lang="en-US" altLang="zh-CN" sz="200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FF"/>
                </a:solidFill>
              </a:rPr>
              <a:t>two-body/three-body phase space </a:t>
            </a:r>
            <a:r>
              <a:rPr kumimoji="0" lang="en-US" altLang="zh-CN" sz="2000">
                <a:solidFill>
                  <a:srgbClr val="000000"/>
                </a:solidFill>
              </a:rPr>
              <a:t>decay, 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FF"/>
                </a:solidFill>
              </a:rPr>
              <a:t>Breit-Wigner </a:t>
            </a:r>
            <a:r>
              <a:rPr kumimoji="0" lang="en-US" altLang="zh-CN" sz="2000">
                <a:solidFill>
                  <a:srgbClr val="000000"/>
                </a:solidFill>
              </a:rPr>
              <a:t>mass fun for η, ω, ρ . 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FF"/>
                </a:solidFill>
              </a:rPr>
              <a:t>π</a:t>
            </a:r>
            <a:r>
              <a:rPr kumimoji="0" lang="en-US" altLang="zh-CN" sz="2000">
                <a:solidFill>
                  <a:srgbClr val="000000"/>
                </a:solidFill>
              </a:rPr>
              <a:t> pt from PHENIX. </a:t>
            </a:r>
            <a:r>
              <a:rPr kumimoji="0" lang="en-US" altLang="zh-CN" sz="2000">
                <a:solidFill>
                  <a:srgbClr val="0000FF"/>
                </a:solidFill>
              </a:rPr>
              <a:t>ρ</a:t>
            </a:r>
            <a:r>
              <a:rPr kumimoji="0" lang="en-US" altLang="zh-CN" sz="2000">
                <a:solidFill>
                  <a:srgbClr val="000000"/>
                </a:solidFill>
              </a:rPr>
              <a:t> pt  from STAR 40-80%, </a:t>
            </a:r>
            <a:r>
              <a:rPr kumimoji="0" lang="en-US" altLang="zh-CN" sz="2000">
                <a:solidFill>
                  <a:srgbClr val="FF0000"/>
                </a:solidFill>
              </a:rPr>
              <a:t>for all centrality.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l-GR" altLang="zh-CN" sz="2000">
                <a:solidFill>
                  <a:srgbClr val="0000FF"/>
                </a:solidFill>
              </a:rPr>
              <a:t>η</a:t>
            </a:r>
            <a:r>
              <a:rPr kumimoji="0" lang="en-US" altLang="zh-CN" sz="2000">
                <a:solidFill>
                  <a:srgbClr val="0000FF"/>
                </a:solidFill>
              </a:rPr>
              <a:t> and </a:t>
            </a:r>
            <a:r>
              <a:rPr kumimoji="0" lang="el-GR" altLang="zh-CN" sz="2000">
                <a:solidFill>
                  <a:srgbClr val="0000FF"/>
                </a:solidFill>
              </a:rPr>
              <a:t>ω</a:t>
            </a:r>
            <a:r>
              <a:rPr kumimoji="0" lang="en-US" altLang="zh-CN" sz="2000">
                <a:solidFill>
                  <a:srgbClr val="0000FF"/>
                </a:solidFill>
              </a:rPr>
              <a:t> same pt as ρ for all centrality, v</a:t>
            </a:r>
            <a:r>
              <a:rPr kumimoji="0" lang="en-US" altLang="zh-CN" sz="2000" baseline="-25000">
                <a:solidFill>
                  <a:srgbClr val="0000FF"/>
                </a:solidFill>
              </a:rPr>
              <a:t>2</a:t>
            </a:r>
            <a:r>
              <a:rPr kumimoji="0" lang="en-US" altLang="zh-CN" sz="2000">
                <a:solidFill>
                  <a:srgbClr val="0000FF"/>
                </a:solidFill>
              </a:rPr>
              <a:t> from the excepted NCQ fitted data.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l-GR" altLang="zh-CN" sz="2000">
                <a:solidFill>
                  <a:srgbClr val="000000"/>
                </a:solidFill>
              </a:rPr>
              <a:t>π</a:t>
            </a:r>
            <a:r>
              <a:rPr kumimoji="0" lang="en-US" altLang="zh-CN" sz="2000">
                <a:solidFill>
                  <a:srgbClr val="000000"/>
                </a:solidFill>
              </a:rPr>
              <a:t> v</a:t>
            </a:r>
            <a:r>
              <a:rPr kumimoji="0" lang="en-US" altLang="zh-CN" sz="2000" baseline="-25000">
                <a:solidFill>
                  <a:srgbClr val="000000"/>
                </a:solidFill>
              </a:rPr>
              <a:t>2 </a:t>
            </a:r>
            <a:r>
              <a:rPr kumimoji="0" lang="en-US" altLang="zh-CN" sz="2000">
                <a:solidFill>
                  <a:srgbClr val="000000"/>
                </a:solidFill>
              </a:rPr>
              <a:t>from STAR low pt + PHENIX high pt (only upto 50-60%,  take same for 60-70%and 70-80%).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00"/>
                </a:solidFill>
              </a:rPr>
              <a:t>particle mult. for each centrality sampled by Poisson accord. to dN/dy, </a:t>
            </a:r>
            <a:r>
              <a:rPr kumimoji="0" lang="en-US" altLang="zh-CN" sz="2000">
                <a:solidFill>
                  <a:srgbClr val="0000FF"/>
                </a:solidFill>
              </a:rPr>
              <a:t>Flat rapidity </a:t>
            </a:r>
            <a:r>
              <a:rPr kumimoji="0" lang="en-US" altLang="zh-CN" sz="2000">
                <a:solidFill>
                  <a:srgbClr val="000000"/>
                </a:solidFill>
              </a:rPr>
              <a:t>(</a:t>
            </a:r>
            <a:r>
              <a:rPr kumimoji="0" lang="en-US" altLang="zh-CN" sz="2000">
                <a:solidFill>
                  <a:srgbClr val="FF0000"/>
                </a:solidFill>
              </a:rPr>
              <a:t>+/-1.5</a:t>
            </a:r>
            <a:r>
              <a:rPr kumimoji="0" lang="en-US" altLang="zh-CN" sz="2000">
                <a:solidFill>
                  <a:srgbClr val="000000"/>
                </a:solidFill>
              </a:rPr>
              <a:t>)  (STAR acc. with pt&gt;0.2 and |eta|&lt;1).</a:t>
            </a:r>
          </a:p>
          <a:p>
            <a:pPr>
              <a:lnSpc>
                <a:spcPct val="120000"/>
              </a:lnSpc>
              <a:buSzPct val="50000"/>
              <a:buFont typeface="Wingdings" pitchFamily="2" charset="2"/>
              <a:buChar char="l"/>
            </a:pPr>
            <a:r>
              <a:rPr kumimoji="0" lang="en-US" altLang="zh-CN" sz="2000">
                <a:solidFill>
                  <a:srgbClr val="000000"/>
                </a:solidFill>
              </a:rPr>
              <a:t>ρ/</a:t>
            </a:r>
            <a:r>
              <a:rPr kumimoji="0" lang="el-GR" altLang="zh-CN" sz="2000">
                <a:solidFill>
                  <a:srgbClr val="000000"/>
                </a:solidFill>
              </a:rPr>
              <a:t>π</a:t>
            </a:r>
            <a:r>
              <a:rPr kumimoji="0" lang="en-US" altLang="zh-CN" sz="2000">
                <a:solidFill>
                  <a:srgbClr val="000000"/>
                </a:solidFill>
              </a:rPr>
              <a:t> ratio from STAR 40-80% ~</a:t>
            </a:r>
            <a:r>
              <a:rPr kumimoji="0" lang="en-US" altLang="zh-CN" sz="2000">
                <a:solidFill>
                  <a:srgbClr val="FF0000"/>
                </a:solidFill>
              </a:rPr>
              <a:t>0.169</a:t>
            </a:r>
            <a:r>
              <a:rPr kumimoji="0" lang="en-US" altLang="zh-CN" sz="2000">
                <a:solidFill>
                  <a:srgbClr val="0000FF"/>
                </a:solidFill>
              </a:rPr>
              <a:t> for all centrality, consider </a:t>
            </a:r>
            <a:r>
              <a:rPr kumimoji="0" lang="el-GR" altLang="zh-CN" sz="2000">
                <a:solidFill>
                  <a:srgbClr val="0000FF"/>
                </a:solidFill>
              </a:rPr>
              <a:t>ρ</a:t>
            </a:r>
            <a:r>
              <a:rPr kumimoji="0" lang="en-US" altLang="zh-CN" sz="2000">
                <a:solidFill>
                  <a:srgbClr val="0000FF"/>
                </a:solidFill>
              </a:rPr>
              <a:t>, </a:t>
            </a:r>
            <a:r>
              <a:rPr kumimoji="0" lang="el-GR" altLang="zh-CN" sz="2000">
                <a:solidFill>
                  <a:srgbClr val="0000FF"/>
                </a:solidFill>
              </a:rPr>
              <a:t>η</a:t>
            </a:r>
            <a:r>
              <a:rPr kumimoji="0" lang="en-US" altLang="zh-CN" sz="2000">
                <a:solidFill>
                  <a:srgbClr val="0000FF"/>
                </a:solidFill>
              </a:rPr>
              <a:t> and ω to </a:t>
            </a:r>
            <a:r>
              <a:rPr kumimoji="0" lang="el-GR" altLang="zh-CN" sz="2000">
                <a:solidFill>
                  <a:srgbClr val="0000FF"/>
                </a:solidFill>
              </a:rPr>
              <a:t>π</a:t>
            </a:r>
            <a:r>
              <a:rPr kumimoji="0" lang="en-US" altLang="zh-CN" sz="2000">
                <a:solidFill>
                  <a:srgbClr val="0000FF"/>
                </a:solidFill>
              </a:rPr>
              <a:t> contributions, fixed </a:t>
            </a:r>
            <a:r>
              <a:rPr kumimoji="0" lang="el-GR" altLang="zh-CN" sz="2000">
                <a:solidFill>
                  <a:srgbClr val="0000FF"/>
                </a:solidFill>
              </a:rPr>
              <a:t>ρ</a:t>
            </a:r>
            <a:r>
              <a:rPr kumimoji="0" lang="en-US" altLang="zh-CN" sz="2000">
                <a:solidFill>
                  <a:srgbClr val="0000FF"/>
                </a:solidFill>
              </a:rPr>
              <a:t>/</a:t>
            </a:r>
            <a:r>
              <a:rPr kumimoji="0" lang="el-GR" altLang="zh-CN" sz="2000">
                <a:solidFill>
                  <a:srgbClr val="0000FF"/>
                </a:solidFill>
              </a:rPr>
              <a:t>η</a:t>
            </a:r>
            <a:r>
              <a:rPr kumimoji="0" lang="en-US" altLang="zh-CN" sz="2000">
                <a:solidFill>
                  <a:srgbClr val="0000FF"/>
                </a:solidFill>
              </a:rPr>
              <a:t>, </a:t>
            </a:r>
            <a:r>
              <a:rPr kumimoji="0" lang="el-GR" altLang="zh-CN" sz="2000">
                <a:solidFill>
                  <a:srgbClr val="0000FF"/>
                </a:solidFill>
              </a:rPr>
              <a:t>ρ</a:t>
            </a:r>
            <a:r>
              <a:rPr kumimoji="0" lang="en-US" altLang="zh-CN" sz="2000">
                <a:solidFill>
                  <a:srgbClr val="0000FF"/>
                </a:solidFill>
              </a:rPr>
              <a:t>/ω ratio.   total resonance/</a:t>
            </a:r>
            <a:r>
              <a:rPr kumimoji="0" lang="en-US" altLang="zh-CN" sz="2000">
                <a:solidFill>
                  <a:srgbClr val="FF0000"/>
                </a:solidFill>
              </a:rPr>
              <a:t>’direct”</a:t>
            </a:r>
            <a:r>
              <a:rPr kumimoji="0" lang="el-GR" altLang="zh-CN" sz="2000">
                <a:solidFill>
                  <a:srgbClr val="FF0000"/>
                </a:solidFill>
              </a:rPr>
              <a:t> π</a:t>
            </a:r>
            <a:r>
              <a:rPr kumimoji="0" lang="en-US" altLang="zh-CN" sz="2000">
                <a:solidFill>
                  <a:srgbClr val="FF0000"/>
                </a:solidFill>
              </a:rPr>
              <a:t> </a:t>
            </a:r>
            <a:r>
              <a:rPr kumimoji="0" lang="en-US" altLang="zh-CN" sz="2000">
                <a:solidFill>
                  <a:srgbClr val="0000FF"/>
                </a:solidFill>
              </a:rPr>
              <a:t>~</a:t>
            </a:r>
            <a:r>
              <a:rPr kumimoji="0" lang="en-US" altLang="zh-CN" sz="2000">
                <a:solidFill>
                  <a:srgbClr val="FF0000"/>
                </a:solidFill>
              </a:rPr>
              <a:t>0.39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0"/>
          <p:cNvSpPr>
            <a:spLocks noChangeArrowheads="1"/>
          </p:cNvSpPr>
          <p:nvPr/>
        </p:nvSpPr>
        <p:spPr bwMode="auto">
          <a:xfrm>
            <a:off x="2902239" y="63033"/>
            <a:ext cx="2622097" cy="57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 sz="3200" b="1"/>
              <a:t>Rho p</a:t>
            </a:r>
            <a:r>
              <a:rPr lang="en-US" altLang="zh-CN" sz="3200" b="1" baseline="-25000"/>
              <a:t>T</a:t>
            </a:r>
            <a:r>
              <a:rPr lang="en-US" altLang="zh-CN" sz="3200" b="1"/>
              <a:t> spectra</a:t>
            </a:r>
            <a:endParaRPr lang="zh-CN" altLang="en-US" sz="3200" b="1"/>
          </a:p>
        </p:txBody>
      </p:sp>
      <p:sp>
        <p:nvSpPr>
          <p:cNvPr id="16" name="矩形 15"/>
          <p:cNvSpPr/>
          <p:nvPr/>
        </p:nvSpPr>
        <p:spPr>
          <a:xfrm>
            <a:off x="447387" y="5461468"/>
            <a:ext cx="8379114" cy="747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58" tIns="41029" rIns="82058" bIns="41029">
            <a:spAutoFit/>
          </a:bodyPr>
          <a:lstStyle>
            <a:lvl1pPr marL="342900" indent="-342900"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FF"/>
                </a:solidFill>
              </a:rPr>
              <a:t>rho</a:t>
            </a:r>
            <a:r>
              <a:rPr kumimoji="0" lang="en-US" altLang="zh-CN" sz="1800">
                <a:solidFill>
                  <a:srgbClr val="000000"/>
                </a:solidFill>
              </a:rPr>
              <a:t> pt  from STAR 40-80%, </a:t>
            </a:r>
            <a:r>
              <a:rPr kumimoji="0" lang="en-US" altLang="zh-CN" sz="1800">
                <a:solidFill>
                  <a:srgbClr val="FF0000"/>
                </a:solidFill>
              </a:rPr>
              <a:t>for all centrality</a:t>
            </a:r>
            <a:r>
              <a:rPr kumimoji="0" lang="en-US" altLang="zh-CN" sz="1800">
                <a:solidFill>
                  <a:srgbClr val="0000FF"/>
                </a:solidFill>
              </a:rPr>
              <a:t>.  same shape for eta and oemga.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0" lang="en-US" altLang="zh-CN" sz="1800">
                <a:solidFill>
                  <a:srgbClr val="0000FF"/>
                </a:solidFill>
              </a:rPr>
              <a:t>With fixed </a:t>
            </a:r>
            <a:r>
              <a:rPr kumimoji="0" lang="en-US" altLang="zh-CN" sz="1800">
                <a:solidFill>
                  <a:srgbClr val="FF0000"/>
                </a:solidFill>
              </a:rPr>
              <a:t>rho/inclusive pion </a:t>
            </a:r>
            <a:r>
              <a:rPr kumimoji="0" lang="en-US" altLang="zh-CN" sz="1800">
                <a:solidFill>
                  <a:srgbClr val="0000FF"/>
                </a:solidFill>
              </a:rPr>
              <a:t>=0.169,   fixed eta/rho, omega/rho.  </a:t>
            </a:r>
            <a:endParaRPr kumimoji="0" lang="en-US" altLang="zh-CN" sz="1800">
              <a:solidFill>
                <a:srgbClr val="FF0000"/>
              </a:solidFill>
            </a:endParaRPr>
          </a:p>
        </p:txBody>
      </p:sp>
      <p:pic>
        <p:nvPicPr>
          <p:cNvPr id="26628" name="图片 2" descr="rho_spectr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09" y="760600"/>
            <a:ext cx="4909705" cy="343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80" y="4381500"/>
            <a:ext cx="5957455" cy="8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14"/>
          <p:cNvSpPr>
            <a:spLocks noChangeArrowheads="1"/>
          </p:cNvSpPr>
          <p:nvPr/>
        </p:nvSpPr>
        <p:spPr bwMode="auto">
          <a:xfrm>
            <a:off x="317501" y="4000501"/>
            <a:ext cx="1873750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exponential mT fit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36172" y="4572000"/>
            <a:ext cx="560057" cy="282914"/>
          </a:xfrm>
          <a:prstGeom prst="rect">
            <a:avLst/>
          </a:prstGeom>
          <a:solidFill>
            <a:schemeClr val="bg1"/>
          </a:solidFill>
        </p:spPr>
        <p:txBody>
          <a:bodyPr wrap="none" lIns="82058" tIns="41029" rIns="82058" bIns="41029">
            <a:spAutoFit/>
          </a:bodyPr>
          <a:lstStyle/>
          <a:p>
            <a:r>
              <a:rPr kumimoji="1" lang="en-US" altLang="zh-CN" sz="1300" i="1">
                <a:solidFill>
                  <a:srgbClr val="000000"/>
                </a:solidFill>
                <a:latin typeface="American Typewriter" pitchFamily="2" charset="0"/>
              </a:rPr>
              <a:t>m</a:t>
            </a:r>
            <a:r>
              <a:rPr kumimoji="1" lang="en-US" altLang="zh-CN" sz="1300" i="1" baseline="-25000">
                <a:solidFill>
                  <a:srgbClr val="000000"/>
                </a:solidFill>
                <a:latin typeface="American Typewriter" pitchFamily="2" charset="0"/>
              </a:rPr>
              <a:t>0</a:t>
            </a:r>
            <a:r>
              <a:rPr kumimoji="1" lang="en-US" altLang="zh-CN" sz="1300" i="1">
                <a:solidFill>
                  <a:srgbClr val="000000"/>
                </a:solidFill>
                <a:latin typeface="American Typewriter" pitchFamily="2" charset="0"/>
              </a:rPr>
              <a:t>)/T</a:t>
            </a:r>
            <a:r>
              <a:rPr kumimoji="1" lang="en-US" altLang="zh-CN" sz="1300" i="1" baseline="-25000">
                <a:solidFill>
                  <a:srgbClr val="000000"/>
                </a:solidFill>
                <a:latin typeface="American Typewriter" pitchFamily="2" charset="0"/>
              </a:rPr>
              <a:t>exp</a:t>
            </a:r>
            <a:endParaRPr kumimoji="1" lang="zh-CN" altLang="en-US" sz="1300" i="1">
              <a:solidFill>
                <a:srgbClr val="000000"/>
              </a:solidFill>
              <a:latin typeface="American Typewriter" pitchFamily="2" charset="0"/>
            </a:endParaRPr>
          </a:p>
        </p:txBody>
      </p:sp>
      <p:sp>
        <p:nvSpPr>
          <p:cNvPr id="26632" name="矩形 16"/>
          <p:cNvSpPr>
            <a:spLocks noChangeArrowheads="1"/>
          </p:cNvSpPr>
          <p:nvPr/>
        </p:nvSpPr>
        <p:spPr bwMode="auto">
          <a:xfrm>
            <a:off x="4375727" y="4826934"/>
            <a:ext cx="803714" cy="2767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/>
          <a:p>
            <a:pPr>
              <a:lnSpc>
                <a:spcPct val="60000"/>
              </a:lnSpc>
            </a:pPr>
            <a:r>
              <a:rPr kumimoji="1" lang="en-US" altLang="zh-CN">
                <a:solidFill>
                  <a:srgbClr val="000000"/>
                </a:solidFill>
                <a:latin typeface="American Typewriter" pitchFamily="2" charset="0"/>
              </a:rPr>
              <a:t>(</a:t>
            </a:r>
            <a:r>
              <a:rPr kumimoji="1" lang="en-US" altLang="zh-CN" i="1">
                <a:solidFill>
                  <a:srgbClr val="000000"/>
                </a:solidFill>
                <a:latin typeface="American Typewriter" pitchFamily="2" charset="0"/>
              </a:rPr>
              <a:t>m</a:t>
            </a:r>
            <a:r>
              <a:rPr kumimoji="1" lang="en-US" altLang="zh-CN" i="1" baseline="-25000">
                <a:solidFill>
                  <a:srgbClr val="000000"/>
                </a:solidFill>
                <a:latin typeface="American Typewriter" pitchFamily="2" charset="0"/>
              </a:rPr>
              <a:t>0</a:t>
            </a:r>
            <a:r>
              <a:rPr kumimoji="1" lang="en-US" altLang="zh-CN">
                <a:solidFill>
                  <a:srgbClr val="000000"/>
                </a:solidFill>
                <a:latin typeface="American Typewriter" pitchFamily="2" charset="0"/>
              </a:rPr>
              <a:t>+</a:t>
            </a:r>
            <a:r>
              <a:rPr kumimoji="1" lang="en-US" altLang="zh-CN" sz="2100" i="1">
                <a:solidFill>
                  <a:srgbClr val="000000"/>
                </a:solidFill>
                <a:latin typeface="American Typewriter" pitchFamily="2" charset="0"/>
              </a:rPr>
              <a:t>T</a:t>
            </a:r>
            <a:r>
              <a:rPr kumimoji="1" lang="en-US" altLang="zh-CN" i="1" baseline="-25000">
                <a:solidFill>
                  <a:srgbClr val="000000"/>
                </a:solidFill>
                <a:latin typeface="American Typewriter" pitchFamily="2" charset="0"/>
              </a:rPr>
              <a:t>exp</a:t>
            </a:r>
            <a:r>
              <a:rPr kumimoji="1" lang="en-US" altLang="zh-CN">
                <a:solidFill>
                  <a:srgbClr val="000000"/>
                </a:solidFill>
                <a:latin typeface="American Typewriter" pitchFamily="2" charset="0"/>
              </a:rPr>
              <a:t>)</a:t>
            </a:r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33550"/>
            <a:ext cx="68961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Event shape selection method does not completely eliminate background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9973" y="1154668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Wang, Zhao, arXiv:1608.06610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0"/>
          <p:cNvSpPr>
            <a:spLocks noChangeArrowheads="1"/>
          </p:cNvSpPr>
          <p:nvPr/>
        </p:nvSpPr>
        <p:spPr bwMode="auto">
          <a:xfrm>
            <a:off x="0" y="152400"/>
            <a:ext cx="9144000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D0"/>
                </a:solidFill>
              </a:rPr>
              <a:t>Chiral Magnetic </a:t>
            </a:r>
            <a:r>
              <a:rPr lang="en-US" altLang="zh-CN" sz="4000" b="1" dirty="0" smtClean="0">
                <a:solidFill>
                  <a:srgbClr val="0000D0"/>
                </a:solidFill>
              </a:rPr>
              <a:t>Effect (</a:t>
            </a:r>
            <a:r>
              <a:rPr lang="en-US" altLang="zh-CN" sz="4000" b="1" dirty="0">
                <a:solidFill>
                  <a:srgbClr val="0000D0"/>
                </a:solidFill>
              </a:rPr>
              <a:t>CME)</a:t>
            </a:r>
            <a:endParaRPr lang="zh-CN" altLang="en-US" sz="4000" b="1" dirty="0">
              <a:solidFill>
                <a:srgbClr val="0000D0"/>
              </a:solidFill>
            </a:endParaRPr>
          </a:p>
        </p:txBody>
      </p:sp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304800" y="966319"/>
            <a:ext cx="8574686" cy="3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Kharzeev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Pisarski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Tytgat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PRL 81 (1998) 512; </a:t>
            </a:r>
            <a:r>
              <a:rPr lang="nl-NL" altLang="zh-CN" sz="1600" dirty="0" smtClean="0">
                <a:solidFill>
                  <a:schemeClr val="bg1">
                    <a:lumMod val="65000"/>
                  </a:schemeClr>
                </a:solidFill>
              </a:rPr>
              <a:t>Kharzeev, et al. NPA 803 (2008) 227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8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3" y="1285875"/>
            <a:ext cx="4918365" cy="2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9"/>
          <p:cNvSpPr>
            <a:spLocks noChangeArrowheads="1"/>
          </p:cNvSpPr>
          <p:nvPr/>
        </p:nvSpPr>
        <p:spPr bwMode="auto">
          <a:xfrm>
            <a:off x="5638800" y="4800600"/>
            <a:ext cx="3240686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en-US" altLang="zh-CN" sz="2000" dirty="0" smtClean="0">
                <a:solidFill>
                  <a:srgbClr val="FF0000"/>
                </a:solidFill>
              </a:rPr>
              <a:t>lectric </a:t>
            </a:r>
            <a:r>
              <a:rPr lang="en-US" altLang="zh-CN" sz="2000" dirty="0">
                <a:solidFill>
                  <a:srgbClr val="FF0000"/>
                </a:solidFill>
              </a:rPr>
              <a:t>charge separation </a:t>
            </a:r>
            <a:r>
              <a:rPr lang="en-US" altLang="zh-CN" sz="2000" dirty="0" smtClean="0">
                <a:solidFill>
                  <a:srgbClr val="FF0000"/>
                </a:solidFill>
              </a:rPr>
              <a:t>along </a:t>
            </a:r>
            <a:r>
              <a:rPr lang="en-US" altLang="zh-CN" sz="2000" dirty="0">
                <a:solidFill>
                  <a:srgbClr val="FF0000"/>
                </a:solidFill>
              </a:rPr>
              <a:t>the B field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5" y="4594932"/>
            <a:ext cx="4010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" y="4234995"/>
            <a:ext cx="529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on-conservation of </a:t>
            </a:r>
            <a:r>
              <a:rPr lang="en-US" dirty="0"/>
              <a:t>axial </a:t>
            </a:r>
            <a:r>
              <a:rPr lang="en-US" dirty="0" smtClean="0"/>
              <a:t>currents. Axial Ward-identity</a:t>
            </a:r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243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50" y="6981825"/>
            <a:ext cx="2038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5943600"/>
            <a:ext cx="2333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638800" y="4267200"/>
            <a:ext cx="3240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0" dirty="0"/>
              <a:t>Peak magnetic field</a:t>
            </a:r>
            <a:r>
              <a:rPr lang="en-US" altLang="zh-CN" sz="2000" dirty="0"/>
              <a:t> ~ 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15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 !</a:t>
            </a:r>
            <a:endParaRPr lang="en-US" altLang="zh-CN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42779"/>
              </p:ext>
            </p:extLst>
          </p:nvPr>
        </p:nvGraphicFramePr>
        <p:xfrm>
          <a:off x="5621793" y="5546943"/>
          <a:ext cx="3293607" cy="77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" r:id="rId9" imgW="42672000" imgH="10058400" progId="Equation.3">
                  <p:embed/>
                </p:oleObj>
              </mc:Choice>
              <mc:Fallback>
                <p:oleObj r:id="rId9" imgW="42672000" imgH="1005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793" y="5546943"/>
                        <a:ext cx="3293607" cy="777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438199"/>
              </p:ext>
            </p:extLst>
          </p:nvPr>
        </p:nvGraphicFramePr>
        <p:xfrm>
          <a:off x="5395708" y="1295400"/>
          <a:ext cx="3595892" cy="286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" r:id="rId11" imgW="3696020" imgH="2994920" progId="PBrush">
                  <p:embed/>
                </p:oleObj>
              </mc:Choice>
              <mc:Fallback>
                <p:oleObj r:id="rId11" imgW="3696020" imgH="2994920" progId="PBrus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708" y="1295400"/>
                        <a:ext cx="3595892" cy="2863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0" y="1371600"/>
            <a:ext cx="0" cy="5038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22803" y="-32266"/>
            <a:ext cx="184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Brief introduction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24" name="Slide Number Placeholder 9"/>
          <p:cNvSpPr txBox="1">
            <a:spLocks/>
          </p:cNvSpPr>
          <p:nvPr/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</a:t>
            </a:fld>
            <a:r>
              <a:rPr lang="en-US" dirty="0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914400"/>
            <a:ext cx="3152920" cy="25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04280"/>
              </p:ext>
            </p:extLst>
          </p:nvPr>
        </p:nvGraphicFramePr>
        <p:xfrm>
          <a:off x="685800" y="4267200"/>
          <a:ext cx="7620000" cy="62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6" name="Equation" r:id="rId5" imgW="3733560" imgH="304560" progId="Equation.DSMT4">
                  <p:embed/>
                </p:oleObj>
              </mc:Choice>
              <mc:Fallback>
                <p:oleObj name="Equation" r:id="rId5" imgW="3733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7200"/>
                        <a:ext cx="7620000" cy="621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52233" y="4284496"/>
            <a:ext cx="5139913" cy="1883005"/>
            <a:chOff x="-4392" y="0"/>
            <a:chExt cx="8095" cy="2965"/>
          </a:xfrm>
        </p:grpSpPr>
        <p:sp>
          <p:nvSpPr>
            <p:cNvPr id="17" name="Straight Connector 8"/>
            <p:cNvSpPr>
              <a:spLocks noChangeShapeType="1"/>
            </p:cNvSpPr>
            <p:nvPr/>
          </p:nvSpPr>
          <p:spPr bwMode="auto">
            <a:xfrm flipH="1">
              <a:off x="-1512" y="693"/>
              <a:ext cx="3601" cy="935"/>
            </a:xfrm>
            <a:prstGeom prst="line">
              <a:avLst/>
            </a:prstGeom>
            <a:noFill/>
            <a:ln w="28440" cap="flat" cmpd="sng">
              <a:solidFill>
                <a:srgbClr val="333399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b"/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089" y="0"/>
              <a:ext cx="1614" cy="959"/>
            </a:xfrm>
            <a:custGeom>
              <a:avLst/>
              <a:gdLst>
                <a:gd name="T0" fmla="*/ 10800 w 21600"/>
                <a:gd name="T1" fmla="*/ 0 h 21600"/>
                <a:gd name="T2" fmla="*/ 10799 w 21600"/>
                <a:gd name="T3" fmla="*/ 0 h 21600"/>
                <a:gd name="T4" fmla="*/ 0 w 21600"/>
                <a:gd name="T5" fmla="*/ 10799 h 21600"/>
                <a:gd name="T6" fmla="*/ 10800 w 21600"/>
                <a:gd name="T7" fmla="*/ 21600 h 21600"/>
                <a:gd name="T8" fmla="*/ 21600 w 21600"/>
                <a:gd name="T9" fmla="*/ 10800 h 21600"/>
                <a:gd name="T10" fmla="*/ 10800 w 21600"/>
                <a:gd name="T11" fmla="*/ 0 h 21600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799" y="0"/>
                  </a:lnTo>
                  <a:cubicBezTo>
                    <a:pt x="4835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noFill/>
            <a:ln w="28440" cap="flat" cmpd="sng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-4392" y="1653"/>
              <a:ext cx="3841" cy="1312"/>
            </a:xfrm>
            <a:custGeom>
              <a:avLst/>
              <a:gdLst>
                <a:gd name="T0" fmla="*/ 789887068 w 21600"/>
                <a:gd name="T1" fmla="*/ 0 h 21600"/>
                <a:gd name="T2" fmla="*/ 1579773054 w 21600"/>
                <a:gd name="T3" fmla="*/ 15773928 h 21600"/>
                <a:gd name="T4" fmla="*/ 789887068 w 21600"/>
                <a:gd name="T5" fmla="*/ 31547856 h 21600"/>
                <a:gd name="T6" fmla="*/ 0 w 21600"/>
                <a:gd name="T7" fmla="*/ 15773928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en-US" sz="1600" b="0" i="1" dirty="0">
                  <a:solidFill>
                    <a:srgbClr val="333399"/>
                  </a:solidFill>
                </a:rPr>
                <a:t>Directed flow: </a:t>
              </a:r>
              <a:r>
                <a:rPr lang="en-US" altLang="en-US" sz="1600" b="0" i="1" dirty="0" smtClean="0">
                  <a:solidFill>
                    <a:srgbClr val="333399"/>
                  </a:solidFill>
                </a:rPr>
                <a:t>known to be small; </a:t>
              </a:r>
              <a:r>
                <a:rPr lang="zh-CN" altLang="en-US" sz="1600" b="0" i="1" dirty="0" smtClean="0">
                  <a:solidFill>
                    <a:srgbClr val="333399"/>
                  </a:solidFill>
                </a:rPr>
                <a:t>expected </a:t>
              </a:r>
              <a:r>
                <a:rPr lang="zh-CN" altLang="en-US" sz="1600" b="0" i="1" dirty="0">
                  <a:solidFill>
                    <a:srgbClr val="333399"/>
                  </a:solidFill>
                </a:rPr>
                <a:t>to be the same for SS and OS</a:t>
              </a:r>
              <a:endParaRPr lang="en-US" altLang="en-US" sz="1600" b="0" i="1" dirty="0">
                <a:solidFill>
                  <a:srgbClr val="333399"/>
                </a:solidFill>
              </a:endParaRPr>
            </a:p>
          </p:txBody>
        </p:sp>
      </p:grpSp>
      <p:sp>
        <p:nvSpPr>
          <p:cNvPr id="21" name="Freeform 12"/>
          <p:cNvSpPr>
            <a:spLocks/>
          </p:cNvSpPr>
          <p:nvPr/>
        </p:nvSpPr>
        <p:spPr bwMode="auto">
          <a:xfrm>
            <a:off x="5498847" y="4269740"/>
            <a:ext cx="520954" cy="606317"/>
          </a:xfrm>
          <a:custGeom>
            <a:avLst/>
            <a:gdLst>
              <a:gd name="T0" fmla="*/ 10800 w 21600"/>
              <a:gd name="T1" fmla="*/ 0 h 21600"/>
              <a:gd name="T2" fmla="*/ 10799 w 21600"/>
              <a:gd name="T3" fmla="*/ 0 h 21600"/>
              <a:gd name="T4" fmla="*/ 0 w 21600"/>
              <a:gd name="T5" fmla="*/ 10799 h 21600"/>
              <a:gd name="T6" fmla="*/ 10800 w 21600"/>
              <a:gd name="T7" fmla="*/ 21600 h 21600"/>
              <a:gd name="T8" fmla="*/ 21600 w 21600"/>
              <a:gd name="T9" fmla="*/ 10800 h 21600"/>
              <a:gd name="T10" fmla="*/ 10800 w 21600"/>
              <a:gd name="T11" fmla="*/ 0 h 21600"/>
              <a:gd name="T12" fmla="*/ 3163 w 21600"/>
              <a:gd name="T13" fmla="*/ 3163 h 21600"/>
              <a:gd name="T14" fmla="*/ 18437 w 21600"/>
              <a:gd name="T15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noFill/>
          <a:ln w="2844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7607616" y="4271010"/>
            <a:ext cx="564760" cy="606317"/>
          </a:xfrm>
          <a:custGeom>
            <a:avLst/>
            <a:gdLst>
              <a:gd name="T0" fmla="*/ 10800 w 21600"/>
              <a:gd name="T1" fmla="*/ 0 h 21600"/>
              <a:gd name="T2" fmla="*/ 10799 w 21600"/>
              <a:gd name="T3" fmla="*/ 0 h 21600"/>
              <a:gd name="T4" fmla="*/ 0 w 21600"/>
              <a:gd name="T5" fmla="*/ 10799 h 21600"/>
              <a:gd name="T6" fmla="*/ 10800 w 21600"/>
              <a:gd name="T7" fmla="*/ 21600 h 21600"/>
              <a:gd name="T8" fmla="*/ 21600 w 21600"/>
              <a:gd name="T9" fmla="*/ 10800 h 21600"/>
              <a:gd name="T10" fmla="*/ 10800 w 21600"/>
              <a:gd name="T11" fmla="*/ 0 h 21600"/>
              <a:gd name="T12" fmla="*/ 3163 w 21600"/>
              <a:gd name="T13" fmla="*/ 3163 h 21600"/>
              <a:gd name="T14" fmla="*/ 18437 w 21600"/>
              <a:gd name="T15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noFill/>
          <a:ln w="2844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" name="Straight Connector 14"/>
          <p:cNvSpPr>
            <a:spLocks noChangeShapeType="1"/>
          </p:cNvSpPr>
          <p:nvPr/>
        </p:nvSpPr>
        <p:spPr bwMode="auto">
          <a:xfrm>
            <a:off x="5890000" y="4852614"/>
            <a:ext cx="1196599" cy="382596"/>
          </a:xfrm>
          <a:prstGeom prst="line">
            <a:avLst/>
          </a:prstGeom>
          <a:noFill/>
          <a:ln w="9360" cap="flat" cmpd="sng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4" name="Straight Connector 15"/>
          <p:cNvSpPr>
            <a:spLocks noChangeShapeType="1"/>
          </p:cNvSpPr>
          <p:nvPr/>
        </p:nvSpPr>
        <p:spPr bwMode="auto">
          <a:xfrm>
            <a:off x="7749246" y="4852613"/>
            <a:ext cx="4103" cy="465789"/>
          </a:xfrm>
          <a:prstGeom prst="line">
            <a:avLst/>
          </a:prstGeom>
          <a:noFill/>
          <a:ln w="9360" cap="flat" cmpd="sng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5" name="Freeform 16"/>
          <p:cNvSpPr>
            <a:spLocks noChangeArrowheads="1"/>
          </p:cNvSpPr>
          <p:nvPr/>
        </p:nvSpPr>
        <p:spPr bwMode="auto">
          <a:xfrm>
            <a:off x="6362700" y="5235209"/>
            <a:ext cx="2781300" cy="1017844"/>
          </a:xfrm>
          <a:custGeom>
            <a:avLst/>
            <a:gdLst>
              <a:gd name="T0" fmla="*/ 350653842 w 21600"/>
              <a:gd name="T1" fmla="*/ 0 h 21600"/>
              <a:gd name="T2" fmla="*/ 701307685 w 21600"/>
              <a:gd name="T3" fmla="*/ 15773928 h 21600"/>
              <a:gd name="T4" fmla="*/ 350653842 w 21600"/>
              <a:gd name="T5" fmla="*/ 31547856 h 21600"/>
              <a:gd name="T6" fmla="*/ 0 w 21600"/>
              <a:gd name="T7" fmla="*/ 15773928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b="0" i="1" dirty="0" smtClean="0">
                <a:solidFill>
                  <a:srgbClr val="FF0000"/>
                </a:solidFill>
              </a:rPr>
              <a:t>Non-flow/non-parity effects: The hope was that these cancel out</a:t>
            </a:r>
            <a:endParaRPr lang="en-US" altLang="zh-CN" sz="2000" b="0" i="1" dirty="0">
              <a:solidFill>
                <a:srgbClr val="FF0000"/>
              </a:solidFill>
            </a:endParaRPr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3048111" y="4267358"/>
            <a:ext cx="4267280" cy="2085191"/>
            <a:chOff x="-5050" y="-27"/>
            <a:chExt cx="6721" cy="3285"/>
          </a:xfrm>
        </p:grpSpPr>
        <p:sp>
          <p:nvSpPr>
            <p:cNvPr id="27" name="Straight Connector 18"/>
            <p:cNvSpPr>
              <a:spLocks noChangeShapeType="1"/>
            </p:cNvSpPr>
            <p:nvPr/>
          </p:nvSpPr>
          <p:spPr bwMode="auto">
            <a:xfrm flipH="1">
              <a:off x="-2650" y="693"/>
              <a:ext cx="3241" cy="961"/>
            </a:xfrm>
            <a:prstGeom prst="line">
              <a:avLst/>
            </a:prstGeom>
            <a:noFill/>
            <a:ln w="38160" cap="flat" cmpd="sng">
              <a:solidFill>
                <a:srgbClr val="CC9900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80" y="-27"/>
              <a:ext cx="1191" cy="959"/>
            </a:xfrm>
            <a:custGeom>
              <a:avLst/>
              <a:gdLst>
                <a:gd name="T0" fmla="*/ 10800 w 21600"/>
                <a:gd name="T1" fmla="*/ 0 h 21600"/>
                <a:gd name="T2" fmla="*/ 10799 w 21600"/>
                <a:gd name="T3" fmla="*/ 0 h 21600"/>
                <a:gd name="T4" fmla="*/ 0 w 21600"/>
                <a:gd name="T5" fmla="*/ 10799 h 21600"/>
                <a:gd name="T6" fmla="*/ 10800 w 21600"/>
                <a:gd name="T7" fmla="*/ 21600 h 21600"/>
                <a:gd name="T8" fmla="*/ 21600 w 21600"/>
                <a:gd name="T9" fmla="*/ 10800 h 21600"/>
                <a:gd name="T10" fmla="*/ 10800 w 21600"/>
                <a:gd name="T11" fmla="*/ 0 h 21600"/>
                <a:gd name="T12" fmla="*/ 3163 w 21600"/>
                <a:gd name="T13" fmla="*/ 3163 h 21600"/>
                <a:gd name="T14" fmla="*/ 18437 w 21600"/>
                <a:gd name="T15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799" y="0"/>
                  </a:lnTo>
                  <a:cubicBezTo>
                    <a:pt x="4835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noFill/>
            <a:ln w="28440" cap="flat" cmpd="sng">
              <a:solidFill>
                <a:srgbClr val="CC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9" name="Freeform 20"/>
            <p:cNvSpPr>
              <a:spLocks noChangeArrowheads="1"/>
            </p:cNvSpPr>
            <p:nvPr/>
          </p:nvSpPr>
          <p:spPr bwMode="auto">
            <a:xfrm>
              <a:off x="-5050" y="1654"/>
              <a:ext cx="4980" cy="1604"/>
            </a:xfrm>
            <a:custGeom>
              <a:avLst/>
              <a:gdLst>
                <a:gd name="T0" fmla="*/ 204435070 w 21600"/>
                <a:gd name="T1" fmla="*/ 0 h 21600"/>
                <a:gd name="T2" fmla="*/ 408870140 w 21600"/>
                <a:gd name="T3" fmla="*/ 32848445 h 21600"/>
                <a:gd name="T4" fmla="*/ 204435070 w 21600"/>
                <a:gd name="T5" fmla="*/ 65696890 h 21600"/>
                <a:gd name="T6" fmla="*/ 0 w 21600"/>
                <a:gd name="T7" fmla="*/ 32848445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b="0" i="1" dirty="0">
                  <a:solidFill>
                    <a:srgbClr val="CC9900"/>
                  </a:solidFill>
                </a:rPr>
                <a:t>P-even quantity</a:t>
              </a:r>
              <a:r>
                <a:rPr lang="en-US" altLang="zh-CN" sz="2000" b="0" i="1" dirty="0" smtClean="0">
                  <a:solidFill>
                    <a:srgbClr val="CC9900"/>
                  </a:solidFill>
                </a:rPr>
                <a:t>: what we are looking for; sensitive </a:t>
              </a:r>
              <a:r>
                <a:rPr lang="en-US" altLang="zh-CN" sz="2000" b="0" i="1" dirty="0">
                  <a:solidFill>
                    <a:srgbClr val="CC9900"/>
                  </a:solidFill>
                </a:rPr>
                <a:t>to charge separation</a:t>
              </a:r>
            </a:p>
          </p:txBody>
        </p:sp>
      </p:grpSp>
      <p:sp>
        <p:nvSpPr>
          <p:cNvPr id="31" name="矩形 10"/>
          <p:cNvSpPr>
            <a:spLocks noChangeArrowheads="1"/>
          </p:cNvSpPr>
          <p:nvPr/>
        </p:nvSpPr>
        <p:spPr bwMode="auto">
          <a:xfrm>
            <a:off x="0" y="152400"/>
            <a:ext cx="9144000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D0"/>
                </a:solidFill>
              </a:rPr>
              <a:t>Three-particle correlator observable</a:t>
            </a:r>
            <a:endParaRPr lang="zh-CN" altLang="en-US" sz="4000" b="1" dirty="0">
              <a:solidFill>
                <a:srgbClr val="0000D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276600" y="1905000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b="0" dirty="0" smtClean="0">
                <a:solidFill>
                  <a:srgbClr val="0000FF"/>
                </a:solidFill>
              </a:rPr>
              <a:t>CME</a:t>
            </a:r>
            <a:r>
              <a:rPr lang="zh-CN" altLang="en-US" sz="2000" b="0" dirty="0" smtClean="0"/>
              <a:t> </a:t>
            </a:r>
            <a:r>
              <a:rPr lang="zh-CN" altLang="en-US" sz="2000" b="0" dirty="0"/>
              <a:t>+ </a:t>
            </a:r>
            <a:r>
              <a:rPr lang="zh-CN" altLang="en-US" sz="2000" b="0" dirty="0" smtClean="0">
                <a:solidFill>
                  <a:srgbClr val="FF0000"/>
                </a:solidFill>
              </a:rPr>
              <a:t>P-odd</a:t>
            </a:r>
            <a:r>
              <a:rPr lang="zh-CN" altLang="en-US" sz="2000" b="0" dirty="0" smtClean="0"/>
              <a:t> domain </a:t>
            </a:r>
            <a:r>
              <a:rPr lang="en-US" altLang="zh-CN" sz="2000" dirty="0" smtClean="0">
                <a:sym typeface="Wingdings" panose="05000000000000000000" pitchFamily="2" charset="2"/>
              </a:rPr>
              <a:t></a:t>
            </a:r>
            <a:r>
              <a:rPr lang="zh-CN" altLang="en-US" sz="2000" b="0" dirty="0" smtClean="0"/>
              <a:t> </a:t>
            </a:r>
            <a:r>
              <a:rPr lang="zh-CN" altLang="en-US" sz="2000" b="0" dirty="0"/>
              <a:t>charge separation across RP</a:t>
            </a:r>
            <a:endParaRPr lang="zh-CN" altLang="en-US" sz="16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429000" y="1090136"/>
            <a:ext cx="556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Voloshin</a:t>
            </a:r>
            <a:r>
              <a:rPr lang="en-US" alt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, PRC 70 (2004) 057901</a:t>
            </a:r>
            <a:endParaRPr lang="en-US" altLang="en-US" sz="1400" b="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  <a:p>
            <a:r>
              <a:rPr lang="en-US" altLang="en-US" sz="1400" b="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Kharzeev</a:t>
            </a:r>
            <a:r>
              <a:rPr lang="en-US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, </a:t>
            </a:r>
            <a:r>
              <a:rPr lang="en-US" alt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PLB 633 (2006) 260</a:t>
            </a:r>
            <a:endParaRPr lang="en-US" altLang="en-US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  <a:p>
            <a:r>
              <a:rPr lang="en-US" altLang="en-US" sz="1400" b="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Kharzeev</a:t>
            </a:r>
            <a:r>
              <a:rPr lang="en-US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, </a:t>
            </a:r>
            <a:r>
              <a:rPr lang="en-US" altLang="en-US" sz="1400" b="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McLerran</a:t>
            </a:r>
            <a:r>
              <a:rPr lang="en-US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, </a:t>
            </a:r>
            <a:r>
              <a:rPr lang="en-US" altLang="en-US" sz="1400" b="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Warringa</a:t>
            </a:r>
            <a:r>
              <a:rPr lang="en-US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, NPA 803 (2008) 227</a:t>
            </a: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14710"/>
              </p:ext>
            </p:extLst>
          </p:nvPr>
        </p:nvGraphicFramePr>
        <p:xfrm>
          <a:off x="3514724" y="2278063"/>
          <a:ext cx="53244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7" name="Equation" r:id="rId7" imgW="3149280" imgH="419040" progId="Equation.DSMT4">
                  <p:embed/>
                </p:oleObj>
              </mc:Choice>
              <mc:Fallback>
                <p:oleObj name="Equation" r:id="rId7" imgW="3149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4" y="2278063"/>
                        <a:ext cx="532447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eform 3"/>
          <p:cNvSpPr>
            <a:spLocks noChangeArrowheads="1"/>
          </p:cNvSpPr>
          <p:nvPr/>
        </p:nvSpPr>
        <p:spPr bwMode="auto">
          <a:xfrm>
            <a:off x="3124200" y="3048000"/>
            <a:ext cx="6019800" cy="402291"/>
          </a:xfrm>
          <a:custGeom>
            <a:avLst/>
            <a:gdLst>
              <a:gd name="T0" fmla="*/ 467862959 w 21600"/>
              <a:gd name="T1" fmla="*/ 0 h 21600"/>
              <a:gd name="T2" fmla="*/ 935725918 w 21600"/>
              <a:gd name="T3" fmla="*/ 15773928 h 21600"/>
              <a:gd name="T4" fmla="*/ 467862959 w 21600"/>
              <a:gd name="T5" fmla="*/ 31547856 h 21600"/>
              <a:gd name="T6" fmla="*/ 0 w 21600"/>
              <a:gd name="T7" fmla="*/ 15773928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>
            <a:lvl1pPr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b="0" dirty="0">
                <a:latin typeface="Times New Roman" pitchFamily="18" charset="0"/>
              </a:rPr>
              <a:t>A direct measurement of</a:t>
            </a:r>
            <a:r>
              <a:rPr lang="en-US" altLang="zh-CN" sz="2000" b="0" i="1" dirty="0">
                <a:latin typeface="Times New Roman" pitchFamily="18" charset="0"/>
              </a:rPr>
              <a:t> </a:t>
            </a:r>
            <a:r>
              <a:rPr lang="en-US" altLang="zh-CN" sz="2000" b="0" dirty="0">
                <a:latin typeface="Times New Roman" pitchFamily="18" charset="0"/>
              </a:rPr>
              <a:t>the </a:t>
            </a:r>
            <a:r>
              <a:rPr lang="en-US" altLang="zh-CN" sz="2000" b="0" i="1" dirty="0">
                <a:latin typeface="Times New Roman" pitchFamily="18" charset="0"/>
              </a:rPr>
              <a:t>P</a:t>
            </a:r>
            <a:r>
              <a:rPr lang="en-US" altLang="zh-CN" sz="2000" b="0" dirty="0">
                <a:latin typeface="Times New Roman" pitchFamily="18" charset="0"/>
              </a:rPr>
              <a:t>-odd </a:t>
            </a:r>
            <a:r>
              <a:rPr lang="en-US" altLang="zh-CN" sz="2000" b="0" i="1" dirty="0" smtClean="0">
                <a:latin typeface="Times New Roman" pitchFamily="18" charset="0"/>
              </a:rPr>
              <a:t>“</a:t>
            </a:r>
            <a:r>
              <a:rPr lang="en-US" altLang="zh-CN" sz="2000" b="0" i="1" dirty="0">
                <a:latin typeface="Times New Roman" pitchFamily="18" charset="0"/>
              </a:rPr>
              <a:t>a” </a:t>
            </a:r>
            <a:r>
              <a:rPr lang="en-US" altLang="zh-CN" sz="2000" b="0" dirty="0">
                <a:latin typeface="Times New Roman" pitchFamily="18" charset="0"/>
              </a:rPr>
              <a:t>should yield</a:t>
            </a:r>
            <a:r>
              <a:rPr lang="en-US" altLang="zh-CN" sz="2000" b="0" i="1" dirty="0">
                <a:latin typeface="Times New Roman" pitchFamily="18" charset="0"/>
              </a:rPr>
              <a:t> </a:t>
            </a:r>
            <a:r>
              <a:rPr lang="en-US" altLang="zh-CN" sz="2000" b="0" i="1" dirty="0" smtClean="0">
                <a:latin typeface="Times New Roman" pitchFamily="18" charset="0"/>
              </a:rPr>
              <a:t>zero</a:t>
            </a:r>
            <a:endParaRPr lang="en-US" altLang="zh-CN" sz="2000" b="0" i="1" dirty="0">
              <a:latin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933907"/>
              </p:ext>
            </p:extLst>
          </p:nvPr>
        </p:nvGraphicFramePr>
        <p:xfrm>
          <a:off x="84137" y="3581400"/>
          <a:ext cx="89836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8" name="Equation" r:id="rId9" imgW="6489360" imgH="279360" progId="Equation.DSMT4">
                  <p:embed/>
                </p:oleObj>
              </mc:Choice>
              <mc:Fallback>
                <p:oleObj name="Equation" r:id="rId9" imgW="6489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" y="3581400"/>
                        <a:ext cx="89836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-22803" y="-32266"/>
            <a:ext cx="184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Brief introduction</a:t>
            </a:r>
          </a:p>
        </p:txBody>
      </p:sp>
      <p:sp>
        <p:nvSpPr>
          <p:cNvPr id="3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3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 smtClean="0"/>
              <a:t> / 19</a:t>
            </a:r>
            <a:endParaRPr lang="en-US" dirty="0"/>
          </a:p>
        </p:txBody>
      </p:sp>
      <p:sp>
        <p:nvSpPr>
          <p:cNvPr id="40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 of High-Density Nuclear Matter with Hadron Beams</a:t>
            </a:r>
          </a:p>
        </p:txBody>
      </p:sp>
    </p:spTree>
    <p:extLst>
      <p:ext uri="{BB962C8B-B14F-4D97-AF65-F5344CB8AC3E}">
        <p14:creationId xmlns:p14="http://schemas.microsoft.com/office/powerpoint/2010/main" val="7948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0"/>
          <p:cNvSpPr>
            <a:spLocks noChangeArrowheads="1"/>
          </p:cNvSpPr>
          <p:nvPr/>
        </p:nvSpPr>
        <p:spPr bwMode="auto">
          <a:xfrm>
            <a:off x="1" y="152400"/>
            <a:ext cx="9143999" cy="6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D0"/>
                </a:solidFill>
              </a:rPr>
              <a:t>Charge </a:t>
            </a:r>
            <a:r>
              <a:rPr lang="en-US" altLang="zh-CN" sz="4000" b="1" dirty="0" smtClean="0">
                <a:solidFill>
                  <a:srgbClr val="0000D0"/>
                </a:solidFill>
              </a:rPr>
              <a:t>“separation” </a:t>
            </a:r>
            <a:r>
              <a:rPr lang="en-US" altLang="zh-CN" sz="4000" b="1" dirty="0">
                <a:solidFill>
                  <a:srgbClr val="0000D0"/>
                </a:solidFill>
              </a:rPr>
              <a:t>s</a:t>
            </a:r>
            <a:r>
              <a:rPr lang="en-US" altLang="zh-CN" sz="4000" b="1" dirty="0" smtClean="0">
                <a:solidFill>
                  <a:srgbClr val="0000D0"/>
                </a:solidFill>
              </a:rPr>
              <a:t>ignal @STAR</a:t>
            </a:r>
            <a:endParaRPr lang="zh-CN" altLang="en-US" sz="4000" b="1" dirty="0">
              <a:solidFill>
                <a:srgbClr val="0000D0"/>
              </a:solidFill>
            </a:endParaRPr>
          </a:p>
        </p:txBody>
      </p:sp>
      <p:pic>
        <p:nvPicPr>
          <p:cNvPr id="1945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82" y="1447800"/>
            <a:ext cx="4811318" cy="373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81000" y="5549988"/>
            <a:ext cx="8763000" cy="6984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>
            <a:lvl1pPr marL="342900" indent="-342900"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CN" sz="2000" dirty="0">
                <a:solidFill>
                  <a:srgbClr val="FF0000"/>
                </a:solidFill>
              </a:rPr>
              <a:t>Correlator indicates 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“charge separation” signal, consistent with CME.</a:t>
            </a:r>
            <a:endParaRPr kumimoji="0" lang="en-US" altLang="zh-CN" sz="20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zh-CN" sz="2000" dirty="0" smtClean="0">
                <a:solidFill>
                  <a:srgbClr val="FF0000"/>
                </a:solidFill>
              </a:rPr>
              <a:t>Consistent results 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using 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1st-order </a:t>
            </a:r>
            <a:r>
              <a:rPr kumimoji="0" lang="en-US" altLang="zh-CN" sz="2000" dirty="0">
                <a:solidFill>
                  <a:srgbClr val="FF0000"/>
                </a:solidFill>
              </a:rPr>
              <a:t>EP (from spectator neutron v</a:t>
            </a:r>
            <a:r>
              <a:rPr kumimoji="0"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).</a:t>
            </a:r>
            <a:endParaRPr kumimoji="0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1045229"/>
            <a:ext cx="9144000" cy="326371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is-IS" altLang="zh-CN" sz="1600" dirty="0" smtClean="0">
                <a:solidFill>
                  <a:schemeClr val="bg1">
                    <a:lumMod val="65000"/>
                  </a:schemeClr>
                </a:solidFill>
              </a:rPr>
              <a:t>STAR, PRL 103 (2009) 251601; PRC 81 (2010) 054908; PRC 88 (2013) 064911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462" name="椭圆 2"/>
          <p:cNvSpPr>
            <a:spLocks noChangeArrowheads="1"/>
          </p:cNvSpPr>
          <p:nvPr/>
        </p:nvSpPr>
        <p:spPr bwMode="auto">
          <a:xfrm>
            <a:off x="685800" y="4114800"/>
            <a:ext cx="850035" cy="8396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zh-CN" altLang="en-US"/>
          </a:p>
        </p:txBody>
      </p:sp>
      <p:sp>
        <p:nvSpPr>
          <p:cNvPr id="19463" name="椭圆 7"/>
          <p:cNvSpPr>
            <a:spLocks noChangeArrowheads="1"/>
          </p:cNvSpPr>
          <p:nvPr/>
        </p:nvSpPr>
        <p:spPr bwMode="auto">
          <a:xfrm>
            <a:off x="1274619" y="4114800"/>
            <a:ext cx="851477" cy="8396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zh-CN" altLang="en-US"/>
          </a:p>
        </p:txBody>
      </p:sp>
      <p:sp>
        <p:nvSpPr>
          <p:cNvPr id="19464" name="椭圆 8"/>
          <p:cNvSpPr>
            <a:spLocks noChangeArrowheads="1"/>
          </p:cNvSpPr>
          <p:nvPr/>
        </p:nvSpPr>
        <p:spPr bwMode="auto">
          <a:xfrm>
            <a:off x="7315200" y="4114800"/>
            <a:ext cx="850035" cy="8396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zh-CN" altLang="en-US"/>
          </a:p>
        </p:txBody>
      </p:sp>
      <p:sp>
        <p:nvSpPr>
          <p:cNvPr id="19465" name="椭圆 9"/>
          <p:cNvSpPr>
            <a:spLocks noChangeArrowheads="1"/>
          </p:cNvSpPr>
          <p:nvPr/>
        </p:nvSpPr>
        <p:spPr bwMode="auto">
          <a:xfrm>
            <a:off x="7511473" y="4114800"/>
            <a:ext cx="851477" cy="8396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0" y="-32266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Current measurements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Study of High-Density Nuclear Matter with Hadron Beams</a:t>
            </a:r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235552"/>
              </p:ext>
            </p:extLst>
          </p:nvPr>
        </p:nvGraphicFramePr>
        <p:xfrm>
          <a:off x="609600" y="1272473"/>
          <a:ext cx="8001000" cy="451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r:id="rId3" imgW="6972797" imgH="3764477" progId="Paint.Picture">
                  <p:embed/>
                </p:oleObj>
              </mc:Choice>
              <mc:Fallback>
                <p:oleObj r:id="rId3" imgW="6972797" imgH="3764477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72473"/>
                        <a:ext cx="8001000" cy="451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5943600"/>
            <a:ext cx="861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energy dependence f</a:t>
            </a:r>
            <a:r>
              <a:rPr lang="zh-CN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zh-CN" alt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2.76 TeV to 7.7 </a:t>
            </a:r>
            <a:r>
              <a:rPr lang="zh-CN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altLang="zh-CN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zh-CN" alt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 at 7.7 GeV.</a:t>
            </a:r>
            <a:endParaRPr lang="zh-CN" altLang="en-US" sz="1600" b="0" dirty="0">
              <a:solidFill>
                <a:srgbClr val="FF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25539" y="1383268"/>
            <a:ext cx="2103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ALICE,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arXiv:1207.0900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0"/>
            <a:ext cx="7772400" cy="990600"/>
          </a:xfrm>
        </p:spPr>
        <p:txBody>
          <a:bodyPr/>
          <a:lstStyle/>
          <a:p>
            <a:r>
              <a:rPr lang="en-US" b="1" dirty="0" smtClean="0"/>
              <a:t>Beam </a:t>
            </a:r>
            <a:r>
              <a:rPr lang="en-US" b="1" dirty="0"/>
              <a:t>e</a:t>
            </a:r>
            <a:r>
              <a:rPr lang="en-US" b="1" dirty="0" smtClean="0"/>
              <a:t>nergy dependence</a:t>
            </a:r>
            <a:endParaRPr lang="en-US" b="1" dirty="0"/>
          </a:p>
        </p:txBody>
      </p:sp>
      <p:sp>
        <p:nvSpPr>
          <p:cNvPr id="8" name="矩形 5"/>
          <p:cNvSpPr/>
          <p:nvPr/>
        </p:nvSpPr>
        <p:spPr>
          <a:xfrm>
            <a:off x="4720740" y="990600"/>
            <a:ext cx="2594460" cy="329081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is-IS" altLang="zh-CN" sz="1600" dirty="0">
                <a:solidFill>
                  <a:schemeClr val="bg1">
                    <a:lumMod val="65000"/>
                  </a:schemeClr>
                </a:solidFill>
              </a:rPr>
              <a:t>STAR, PRL </a:t>
            </a:r>
            <a:r>
              <a:rPr lang="is-IS" altLang="zh-CN" sz="1600" b="1" dirty="0">
                <a:solidFill>
                  <a:schemeClr val="bg1">
                    <a:lumMod val="65000"/>
                  </a:schemeClr>
                </a:solidFill>
              </a:rPr>
              <a:t>113</a:t>
            </a:r>
            <a:r>
              <a:rPr lang="is-IS" altLang="zh-CN" sz="1600" dirty="0">
                <a:solidFill>
                  <a:schemeClr val="bg1">
                    <a:lumMod val="65000"/>
                  </a:schemeClr>
                </a:solidFill>
              </a:rPr>
              <a:t> (2014) 052302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2266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Current measurements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altLang="zh-CN" dirty="0" smtClean="0"/>
              <a:t>Fuqiang Wang</a:t>
            </a:r>
            <a:endParaRPr lang="en-US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 smtClean="0"/>
              <a:t> / 19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 of High-Density Nuclear Matter with Hadron Beams</a:t>
            </a:r>
          </a:p>
        </p:txBody>
      </p:sp>
    </p:spTree>
    <p:extLst>
      <p:ext uri="{BB962C8B-B14F-4D97-AF65-F5344CB8AC3E}">
        <p14:creationId xmlns:p14="http://schemas.microsoft.com/office/powerpoint/2010/main" val="31178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ions vs. small systems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614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CMS,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arXiv:1610.00263;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Belmont, Nagle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arXiv:1610.07964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nucl-th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]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6" y="1066800"/>
            <a:ext cx="7663614" cy="355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248870"/>
            <a:ext cx="8885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heavy ion collisions, B-field direction perp. to participant plane (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small systems,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(purely fluctuations) is random w.r.t. b-direction.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 signal would be zero in small systems. Any correlation would be background.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32266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Current measurements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Fuqiang Wang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Study of High-Density Nuclear Matter with Hadron Beams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smtClean="0"/>
              <a:t> /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0" y="61633"/>
            <a:ext cx="9144000" cy="8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00D0"/>
                </a:solidFill>
              </a:rPr>
              <a:t>S</a:t>
            </a:r>
            <a:r>
              <a:rPr lang="en-US" altLang="zh-CN" sz="4800" b="1" dirty="0" smtClean="0">
                <a:solidFill>
                  <a:srgbClr val="0000D0"/>
                </a:solidFill>
              </a:rPr>
              <a:t>mall system signal @CMS</a:t>
            </a:r>
            <a:endParaRPr lang="zh-CN" altLang="en-US" sz="4800" b="1" dirty="0">
              <a:solidFill>
                <a:srgbClr val="0000D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5249"/>
            <a:ext cx="2910492" cy="274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10492" cy="279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04" y="1752600"/>
            <a:ext cx="2878596" cy="28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0286" y="1228230"/>
            <a:ext cx="468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CMS, PRL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118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(2017)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122301,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arXiv:1610.00263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208" y="4927937"/>
            <a:ext cx="8777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non-CME background in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pPb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pPb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PbPb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almost identical, suggesting common underlying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the CME interpretation for the heavy ion data at RHIC &amp; LHC.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32266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Current measurements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 / 19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26393" y="1981200"/>
            <a:ext cx="30260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21992" y="1981200"/>
            <a:ext cx="30260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0200" y="2209800"/>
            <a:ext cx="563886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0" y="61633"/>
            <a:ext cx="9144000" cy="8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D0"/>
                </a:solidFill>
              </a:rPr>
              <a:t>Small systems @STAR</a:t>
            </a:r>
            <a:endParaRPr lang="zh-CN" altLang="en-US" sz="4800" b="1" dirty="0">
              <a:solidFill>
                <a:srgbClr val="0000D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0" y="1905000"/>
            <a:ext cx="368491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6"/>
          <p:cNvSpPr/>
          <p:nvPr/>
        </p:nvSpPr>
        <p:spPr>
          <a:xfrm>
            <a:off x="381000" y="5092788"/>
            <a:ext cx="8458200" cy="10061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058" tIns="41029" rIns="82058" bIns="41029">
            <a:spAutoFit/>
          </a:bodyPr>
          <a:lstStyle>
            <a:lvl1pPr marL="342900" indent="-342900"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1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CN" sz="2000" dirty="0">
                <a:solidFill>
                  <a:srgbClr val="FF0000"/>
                </a:solidFill>
              </a:rPr>
              <a:t>At same multiplicity </a:t>
            </a:r>
            <a:r>
              <a:rPr kumimoji="0" lang="en-US" altLang="zh-CN" sz="2000" dirty="0" err="1" smtClean="0">
                <a:solidFill>
                  <a:srgbClr val="FF0000"/>
                </a:solidFill>
              </a:rPr>
              <a:t>p+Au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 and </a:t>
            </a:r>
            <a:r>
              <a:rPr kumimoji="0" lang="en-US" altLang="zh-CN" sz="2000" dirty="0" err="1" smtClean="0">
                <a:solidFill>
                  <a:srgbClr val="FF0000"/>
                </a:solidFill>
              </a:rPr>
              <a:t>d+Au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 are equal, and similar to Au+Au.</a:t>
            </a:r>
          </a:p>
          <a:p>
            <a:pPr>
              <a:buFont typeface="Arial" pitchFamily="34" charset="0"/>
              <a:buChar char="•"/>
            </a:pPr>
            <a:endParaRPr kumimoji="0" lang="en-US" altLang="zh-CN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zh-CN" sz="2000" dirty="0" err="1" smtClean="0">
                <a:solidFill>
                  <a:srgbClr val="FF0000"/>
                </a:solidFill>
              </a:rPr>
              <a:t>p+Au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 &amp; </a:t>
            </a:r>
            <a:r>
              <a:rPr kumimoji="0" lang="en-US" altLang="zh-CN" sz="2000" dirty="0" err="1" smtClean="0">
                <a:solidFill>
                  <a:srgbClr val="FF0000"/>
                </a:solidFill>
              </a:rPr>
              <a:t>d+Au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 data are all background (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cs typeface="Arial" panose="020B0604020202020204" pitchFamily="34" charset="0"/>
              </a:rPr>
              <a:t>2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&amp; b are random</a:t>
            </a:r>
            <a:r>
              <a:rPr kumimoji="0" lang="en-US" altLang="zh-CN" sz="2000" dirty="0" smtClean="0">
                <a:solidFill>
                  <a:srgbClr val="FF0000"/>
                </a:solidFill>
              </a:rPr>
              <a:t>), not CME.</a:t>
            </a:r>
            <a:endParaRPr kumimoji="0"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90" y="1905000"/>
            <a:ext cx="368491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2286000"/>
            <a:ext cx="138525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7000" y="2286000"/>
            <a:ext cx="138525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2875" y="1230868"/>
            <a:ext cx="355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Zhao (STAR), Quark Matter 2017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32266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Current measurements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of High-Density Nuclear Matter with Hadron Beams</a:t>
            </a:r>
            <a:endParaRPr lang="en-US" dirty="0"/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 smtClean="0"/>
              <a:t> / 19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15000" y="571500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26344</TotalTime>
  <Words>1885</Words>
  <Application>Microsoft Office PowerPoint</Application>
  <PresentationFormat>On-screen Show (4:3)</PresentationFormat>
  <Paragraphs>292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Microsoft Equation 3.0</vt:lpstr>
      <vt:lpstr>Equation</vt:lpstr>
      <vt:lpstr>Bitmap Image</vt:lpstr>
      <vt:lpstr>Chiral Magnetic Effect in heavy ion collisions and small systems</vt:lpstr>
      <vt:lpstr>Outline</vt:lpstr>
      <vt:lpstr>PowerPoint Presentation</vt:lpstr>
      <vt:lpstr>PowerPoint Presentation</vt:lpstr>
      <vt:lpstr>PowerPoint Presentation</vt:lpstr>
      <vt:lpstr>Beam energy dependence</vt:lpstr>
      <vt:lpstr>Heavy ions vs. small systems</vt:lpstr>
      <vt:lpstr>PowerPoint Presentation</vt:lpstr>
      <vt:lpstr>PowerPoint Presentation</vt:lpstr>
      <vt:lpstr>PowerPoint Presentation</vt:lpstr>
      <vt:lpstr>v2-driven background</vt:lpstr>
      <vt:lpstr>Simple resonance decay estimate</vt:lpstr>
      <vt:lpstr>PowerPoint Presentation</vt:lpstr>
      <vt:lpstr>PowerPoint Presentation</vt:lpstr>
      <vt:lpstr>PowerPoint Presentation</vt:lpstr>
      <vt:lpstr>Suppress v2-driven background</vt:lpstr>
      <vt:lpstr>Event-shape engineering</vt:lpstr>
      <vt:lpstr>PowerPoint Presentation</vt:lpstr>
      <vt:lpstr>Summary</vt:lpstr>
      <vt:lpstr>backup</vt:lpstr>
      <vt:lpstr>PowerPoint Presentation</vt:lpstr>
      <vt:lpstr>LHC/ALICE results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fqwang</dc:creator>
  <cp:lastModifiedBy>fqwang</cp:lastModifiedBy>
  <cp:revision>272</cp:revision>
  <dcterms:created xsi:type="dcterms:W3CDTF">2006-08-16T00:00:00Z</dcterms:created>
  <dcterms:modified xsi:type="dcterms:W3CDTF">2017-03-29T06:52:13Z</dcterms:modified>
</cp:coreProperties>
</file>