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57" r:id="rId4"/>
    <p:sldId id="266" r:id="rId5"/>
    <p:sldId id="258" r:id="rId6"/>
    <p:sldId id="265" r:id="rId7"/>
    <p:sldId id="263" r:id="rId8"/>
    <p:sldId id="267" r:id="rId9"/>
    <p:sldId id="260" r:id="rId10"/>
    <p:sldId id="261" r:id="rId11"/>
    <p:sldId id="26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chelOser:Dropbox:curtin:Chapter%204%20-%20Data:Data%20from%20Rekha:Graphs%20for%20SIgnificant%20Interac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chelOser:Dropbox:curtin:Chapter%204%20-%20Data:Data%20from%20Rekha:Graphs%20for%20SIgnificant%20Interac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chelOser:Dropbox:curtin:Chapter%204%20-%20Data:Data%20from%20Rekha:Graphs%20for%20SIgnificant%20Intera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58805523222641"/>
          <c:y val="0.0796019900497512"/>
          <c:w val="0.641648020084446"/>
          <c:h val="0.78469737924550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Females</c:v>
                </c:pt>
              </c:strCache>
            </c:strRef>
          </c:tx>
          <c:spPr>
            <a:ln w="38100">
              <a:prstDash val="sysDot"/>
            </a:ln>
          </c:spPr>
          <c:marker>
            <c:symbol val="circle"/>
            <c:size val="9"/>
          </c:marker>
          <c:cat>
            <c:strRef>
              <c:f>Sheet1!$B$1:$C$1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3.51</c:v>
                </c:pt>
                <c:pt idx="1">
                  <c:v>3.41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3.47</c:v>
                </c:pt>
                <c:pt idx="1">
                  <c:v>3.74</c:v>
                </c:pt>
              </c:numCache>
            </c:numRef>
          </c:val>
        </c:ser>
        <c:marker val="1"/>
        <c:axId val="541230872"/>
        <c:axId val="629760184"/>
      </c:lineChart>
      <c:catAx>
        <c:axId val="5412308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29760184"/>
        <c:crosses val="autoZero"/>
        <c:auto val="1"/>
        <c:lblAlgn val="ctr"/>
        <c:lblOffset val="100"/>
      </c:catAx>
      <c:valAx>
        <c:axId val="629760184"/>
        <c:scaling>
          <c:orientation val="minMax"/>
          <c:max val="3.8"/>
          <c:min val="3.3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541230872"/>
        <c:crosses val="autoZero"/>
        <c:crossBetween val="between"/>
        <c:majorUnit val="0.1"/>
        <c:minorUnit val="0.01"/>
      </c:valAx>
    </c:plotArea>
    <c:legend>
      <c:legendPos val="r"/>
      <c:layout/>
      <c:txPr>
        <a:bodyPr/>
        <a:lstStyle/>
        <a:p>
          <a:pPr>
            <a:defRPr lang="en-AU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5412982970152"/>
          <c:y val="0.0509259259259259"/>
          <c:w val="0.657768357443692"/>
          <c:h val="0.799648950131234"/>
        </c:manualLayout>
      </c:layout>
      <c:lineChart>
        <c:grouping val="standard"/>
        <c:ser>
          <c:idx val="0"/>
          <c:order val="0"/>
          <c:tx>
            <c:strRef>
              <c:f>Sheet1!$A$18</c:f>
              <c:strCache>
                <c:ptCount val="1"/>
                <c:pt idx="0">
                  <c:v>Females</c:v>
                </c:pt>
              </c:strCache>
            </c:strRef>
          </c:tx>
          <c:spPr>
            <a:ln w="38100" cap="rnd">
              <a:prstDash val="sysDot"/>
            </a:ln>
          </c:spPr>
          <c:marker>
            <c:symbol val="circle"/>
            <c:size val="9"/>
          </c:marker>
          <c:cat>
            <c:strRef>
              <c:f>Sheet1!$B$17:$C$17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Sheet1!$B$18:$C$18</c:f>
              <c:numCache>
                <c:formatCode>General</c:formatCode>
                <c:ptCount val="2"/>
                <c:pt idx="0">
                  <c:v>3.8</c:v>
                </c:pt>
                <c:pt idx="1">
                  <c:v>3.63</c:v>
                </c:pt>
              </c:numCache>
            </c:numRef>
          </c:val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Sheet1!$B$17:$C$17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Sheet1!$B$19:$C$19</c:f>
              <c:numCache>
                <c:formatCode>General</c:formatCode>
                <c:ptCount val="2"/>
                <c:pt idx="0">
                  <c:v>3.75</c:v>
                </c:pt>
                <c:pt idx="1">
                  <c:v>3.89</c:v>
                </c:pt>
              </c:numCache>
            </c:numRef>
          </c:val>
        </c:ser>
        <c:marker val="1"/>
        <c:axId val="541606696"/>
        <c:axId val="465325176"/>
      </c:lineChart>
      <c:catAx>
        <c:axId val="541606696"/>
        <c:scaling>
          <c:orientation val="minMax"/>
        </c:scaling>
        <c:axPos val="b"/>
        <c:tickLblPos val="nextTo"/>
        <c:crossAx val="465325176"/>
        <c:crosses val="autoZero"/>
        <c:auto val="1"/>
        <c:lblAlgn val="ctr"/>
        <c:lblOffset val="100"/>
      </c:catAx>
      <c:valAx>
        <c:axId val="465325176"/>
        <c:scaling>
          <c:orientation val="minMax"/>
          <c:max val="4.0"/>
          <c:min val="3.5"/>
        </c:scaling>
        <c:axPos val="l"/>
        <c:majorGridlines/>
        <c:numFmt formatCode="General" sourceLinked="1"/>
        <c:tickLblPos val="nextTo"/>
        <c:crossAx val="541606696"/>
        <c:crosses val="autoZero"/>
        <c:crossBetween val="between"/>
        <c:majorUnit val="0.1"/>
        <c:minorUnit val="0.01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5679765610694"/>
          <c:y val="0.0601851851851852"/>
          <c:w val="0.65021131660868"/>
          <c:h val="0.799648950131234"/>
        </c:manualLayout>
      </c:layout>
      <c:lineChart>
        <c:grouping val="standard"/>
        <c:ser>
          <c:idx val="0"/>
          <c:order val="0"/>
          <c:tx>
            <c:strRef>
              <c:f>Sheet1!$A$33</c:f>
              <c:strCache>
                <c:ptCount val="1"/>
                <c:pt idx="0">
                  <c:v>Females</c:v>
                </c:pt>
              </c:strCache>
            </c:strRef>
          </c:tx>
          <c:spPr>
            <a:ln w="38100">
              <a:prstDash val="sysDot"/>
            </a:ln>
          </c:spPr>
          <c:marker>
            <c:symbol val="circle"/>
            <c:size val="9"/>
          </c:marker>
          <c:cat>
            <c:strRef>
              <c:f>Sheet1!$B$32:$C$32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Sheet1!$B$33:$C$33</c:f>
              <c:numCache>
                <c:formatCode>General</c:formatCode>
                <c:ptCount val="2"/>
                <c:pt idx="0">
                  <c:v>3.73</c:v>
                </c:pt>
                <c:pt idx="1">
                  <c:v>3.58</c:v>
                </c:pt>
              </c:numCache>
            </c:numRef>
          </c:val>
        </c:ser>
        <c:ser>
          <c:idx val="1"/>
          <c:order val="1"/>
          <c:tx>
            <c:strRef>
              <c:f>Sheet1!$A$34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Sheet1!$B$32:$C$32</c:f>
              <c:strCache>
                <c:ptCount val="2"/>
                <c:pt idx="0">
                  <c:v>Non-VL Classes</c:v>
                </c:pt>
                <c:pt idx="1">
                  <c:v>VL Classes</c:v>
                </c:pt>
              </c:strCache>
            </c:strRef>
          </c:cat>
          <c:val>
            <c:numRef>
              <c:f>Sheet1!$B$34:$C$34</c:f>
              <c:numCache>
                <c:formatCode>General</c:formatCode>
                <c:ptCount val="2"/>
                <c:pt idx="0">
                  <c:v>3.59</c:v>
                </c:pt>
                <c:pt idx="1">
                  <c:v>3.81</c:v>
                </c:pt>
              </c:numCache>
            </c:numRef>
          </c:val>
        </c:ser>
        <c:marker val="1"/>
        <c:axId val="465077416"/>
        <c:axId val="483618168"/>
      </c:lineChart>
      <c:catAx>
        <c:axId val="465077416"/>
        <c:scaling>
          <c:orientation val="minMax"/>
        </c:scaling>
        <c:axPos val="b"/>
        <c:tickLblPos val="nextTo"/>
        <c:crossAx val="483618168"/>
        <c:crosses val="autoZero"/>
        <c:auto val="1"/>
        <c:lblAlgn val="ctr"/>
        <c:lblOffset val="100"/>
      </c:catAx>
      <c:valAx>
        <c:axId val="483618168"/>
        <c:scaling>
          <c:orientation val="minMax"/>
          <c:max val="3.9"/>
          <c:min val="3.4"/>
        </c:scaling>
        <c:axPos val="l"/>
        <c:majorGridlines/>
        <c:numFmt formatCode="General" sourceLinked="1"/>
        <c:tickLblPos val="nextTo"/>
        <c:crossAx val="465077416"/>
        <c:crosses val="autoZero"/>
        <c:crossBetween val="between"/>
        <c:majorUnit val="0.1"/>
        <c:minorUnit val="0.01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54278-969D-7D45-8C20-6002E947B226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E091F-77B9-DC49-83FA-709450B5ED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(they are the experts ~20,000 hrs!)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Simultaneous experiments</a:t>
            </a:r>
          </a:p>
          <a:p>
            <a:r>
              <a:rPr lang="en-US" dirty="0" smtClean="0"/>
              <a:t>because the virtual program can keep track of details in data to allow users to focus on the ‘big picture’ especially in molecular genetics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involving observing phenomena, formulating hypotheses, setting up controls, following procedures, testing hypotheses, and analyzing results</a:t>
            </a:r>
          </a:p>
          <a:p>
            <a:r>
              <a:rPr lang="en-US" dirty="0" smtClean="0"/>
              <a:t>at the high school or university levels because of various constraints on time, safety,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Differential Effectiveness of Virtual Laboratories for Females and  Males for the Learning Environment Scale of Material Environment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Differential Effectiveness of Virtual Laboratories for Females and Males for the Learning Environment Scale of Teacher Support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Differential Effectiveness of Virtual Laboratories for Females and Males for the Attitude Scale of Inquiry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</a:t>
            </a:r>
            <a:r>
              <a:rPr lang="en-US" baseline="0" dirty="0" smtClean="0"/>
              <a:t> alternatives for males, especially concerning MTE, TSP and INQ, and for home-school, online, long absences, schools with inadequate resources (like urban schools where I taught)</a:t>
            </a:r>
          </a:p>
          <a:p>
            <a:r>
              <a:rPr lang="en-US" baseline="0" dirty="0" err="1" smtClean="0"/>
              <a:t>Qual</a:t>
            </a:r>
            <a:r>
              <a:rPr lang="en-US" baseline="0" dirty="0" smtClean="0"/>
              <a:t> data showed </a:t>
            </a:r>
            <a:r>
              <a:rPr lang="en-US" baseline="0" dirty="0" err="1" smtClean="0"/>
              <a:t>VLs</a:t>
            </a:r>
            <a:r>
              <a:rPr lang="en-US" baseline="0" dirty="0" smtClean="0"/>
              <a:t> increased understanding </a:t>
            </a:r>
            <a:r>
              <a:rPr lang="en-US" baseline="0" dirty="0" smtClean="0"/>
              <a:t>(not the focus of my study)</a:t>
            </a:r>
            <a:r>
              <a:rPr lang="en-US" baseline="0" dirty="0" smtClean="0"/>
              <a:t> even if wasn’t as engaging (from LE standpoint) so this leaves room for outdoor education, which is hands-on-based, to develop activities that are engaging and at the same time facilitate greater understanding (without distraction of the ‘hands-on’ aspects)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E091F-77B9-DC49-83FA-709450B5EDF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4063DEC-3C84-7249-8204-0D970416C8F5}" type="datetimeFigureOut">
              <a:rPr lang="en-US" smtClean="0"/>
              <a:pPr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0FD60EA-6EAE-7741-92E6-32BEC5C0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7990" y="2866571"/>
            <a:ext cx="6477000" cy="1914144"/>
          </a:xfrm>
        </p:spPr>
        <p:txBody>
          <a:bodyPr/>
          <a:lstStyle/>
          <a:p>
            <a:r>
              <a:rPr lang="en-US" sz="5400" dirty="0" smtClean="0"/>
              <a:t>Effectiveness of </a:t>
            </a:r>
            <a:br>
              <a:rPr lang="en-US" sz="5400" dirty="0" smtClean="0"/>
            </a:br>
            <a:r>
              <a:rPr lang="en-US" sz="5400" dirty="0" smtClean="0"/>
              <a:t>Virtual Laboratories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780715"/>
            <a:ext cx="6477000" cy="1174088"/>
          </a:xfrm>
        </p:spPr>
        <p:txBody>
          <a:bodyPr/>
          <a:lstStyle/>
          <a:p>
            <a:r>
              <a:rPr lang="en-US" dirty="0" smtClean="0"/>
              <a:t>INACOL 2013</a:t>
            </a:r>
          </a:p>
          <a:p>
            <a:r>
              <a:rPr lang="en-US" dirty="0" smtClean="0"/>
              <a:t>Rachel Oser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Support</a:t>
            </a:r>
            <a:endParaRPr lang="en-US" dirty="0"/>
          </a:p>
        </p:txBody>
      </p:sp>
      <p:graphicFrame>
        <p:nvGraphicFramePr>
          <p:cNvPr id="4" name="C 2"/>
          <p:cNvGraphicFramePr>
            <a:graphicFrameLocks noGrp="1"/>
          </p:cNvGraphicFramePr>
          <p:nvPr>
            <p:ph idx="1"/>
          </p:nvPr>
        </p:nvGraphicFramePr>
        <p:xfrm>
          <a:off x="592668" y="1735137"/>
          <a:ext cx="8236856" cy="488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  <a:endParaRPr lang="en-US" dirty="0"/>
          </a:p>
        </p:txBody>
      </p:sp>
      <p:graphicFrame>
        <p:nvGraphicFramePr>
          <p:cNvPr id="4" name="C 3"/>
          <p:cNvGraphicFramePr>
            <a:graphicFrameLocks noGrp="1"/>
          </p:cNvGraphicFramePr>
          <p:nvPr>
            <p:ph idx="1"/>
          </p:nvPr>
        </p:nvGraphicFramePr>
        <p:xfrm>
          <a:off x="532190" y="1197430"/>
          <a:ext cx="8333620" cy="521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Conclusions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76" y="1371599"/>
            <a:ext cx="8176381" cy="4966306"/>
          </a:xfrm>
        </p:spPr>
        <p:txBody>
          <a:bodyPr>
            <a:noAutofit/>
          </a:bodyPr>
          <a:lstStyle/>
          <a:p>
            <a:r>
              <a:rPr lang="en-US" sz="2800" dirty="0" smtClean="0"/>
              <a:t>From a learning environment perspective, </a:t>
            </a:r>
            <a:r>
              <a:rPr lang="en-US" sz="2800" dirty="0" err="1" smtClean="0"/>
              <a:t>VLs</a:t>
            </a:r>
            <a:r>
              <a:rPr lang="en-US" sz="2800" dirty="0" smtClean="0"/>
              <a:t> are not detrimental to students and are therefore effective alternatives for unique situations</a:t>
            </a:r>
          </a:p>
          <a:p>
            <a:r>
              <a:rPr lang="en-US" sz="2800" dirty="0" smtClean="0"/>
              <a:t>From a technological perspective, </a:t>
            </a:r>
            <a:r>
              <a:rPr lang="en-US" sz="2800" dirty="0" err="1" smtClean="0"/>
              <a:t>VLs</a:t>
            </a:r>
            <a:r>
              <a:rPr lang="en-US" sz="2800" dirty="0" smtClean="0"/>
              <a:t> provide no advantage over traditional labs, lending further support to a ‘hands-on’ approach</a:t>
            </a:r>
          </a:p>
          <a:p>
            <a:r>
              <a:rPr lang="en-US" sz="2800" dirty="0" smtClean="0"/>
              <a:t>Best Practice: blended environment, intervals </a:t>
            </a:r>
            <a:r>
              <a:rPr lang="en-US" sz="2800" dirty="0" smtClean="0"/>
              <a:t>(</a:t>
            </a:r>
            <a:r>
              <a:rPr lang="en-US" sz="2800" dirty="0" err="1" smtClean="0"/>
              <a:t>Akpan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Strayer</a:t>
            </a:r>
            <a:r>
              <a:rPr lang="en-US" sz="2800" dirty="0" smtClean="0"/>
              <a:t>, 2010; Cobb et al., 2009; </a:t>
            </a:r>
            <a:r>
              <a:rPr lang="en-US" sz="2800" dirty="0" err="1" smtClean="0"/>
              <a:t>Toth</a:t>
            </a:r>
            <a:r>
              <a:rPr lang="en-US" sz="2800" dirty="0" smtClean="0"/>
              <a:t>, Morrow, &amp; </a:t>
            </a:r>
            <a:r>
              <a:rPr lang="en-US" sz="2800" dirty="0" err="1" smtClean="0"/>
              <a:t>Ludvico</a:t>
            </a:r>
            <a:r>
              <a:rPr lang="en-US" sz="2800" dirty="0" smtClean="0"/>
              <a:t>, 2009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41048" y="503238"/>
            <a:ext cx="10268858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Theoretical Framework: Learning Environments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0968"/>
            <a:ext cx="7313613" cy="5457031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Definition: psychosocial </a:t>
            </a:r>
            <a:r>
              <a:rPr lang="en-US" sz="2800" dirty="0" smtClean="0"/>
              <a:t>characteristics in the classroom</a:t>
            </a:r>
            <a:r>
              <a:rPr lang="en-US" sz="2800" dirty="0" smtClean="0"/>
              <a:t> that contribute to characteristic tone</a:t>
            </a:r>
          </a:p>
          <a:p>
            <a:r>
              <a:rPr lang="en-US" sz="2800" dirty="0" smtClean="0"/>
              <a:t>Assessed from the students’ perspectives by validated questionnaires </a:t>
            </a:r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Positive </a:t>
            </a:r>
            <a:r>
              <a:rPr lang="en-US" sz="2800" dirty="0" smtClean="0"/>
              <a:t>associations between the learning environment and student </a:t>
            </a:r>
            <a:r>
              <a:rPr lang="en-US" sz="2800" dirty="0" smtClean="0"/>
              <a:t>outcomes (attitude and achievement) </a:t>
            </a:r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Evaluation of educational innovations </a:t>
            </a:r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Fraser,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772402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Outdoor </a:t>
            </a:r>
            <a:r>
              <a:rPr lang="en-US" dirty="0" smtClean="0">
                <a:solidFill>
                  <a:schemeClr val="accent1"/>
                </a:solidFill>
              </a:rPr>
              <a:t>Learning Environment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30515"/>
            <a:ext cx="8229600" cy="2549600"/>
          </a:xfrm>
        </p:spPr>
        <p:txBody>
          <a:bodyPr numCol="2">
            <a:normAutofit lnSpcReduction="10000"/>
          </a:bodyPr>
          <a:lstStyle/>
          <a:p>
            <a:r>
              <a:rPr lang="en-US" sz="2800" dirty="0" smtClean="0"/>
              <a:t>Natural areas</a:t>
            </a:r>
          </a:p>
          <a:p>
            <a:r>
              <a:rPr lang="en-US" sz="2800" dirty="0" smtClean="0"/>
              <a:t>Local and national parks</a:t>
            </a:r>
          </a:p>
          <a:p>
            <a:r>
              <a:rPr lang="en-US" sz="2800" dirty="0" smtClean="0"/>
              <a:t>Museums</a:t>
            </a:r>
          </a:p>
          <a:p>
            <a:r>
              <a:rPr lang="en-US" sz="2800" dirty="0" smtClean="0"/>
              <a:t>Zoos</a:t>
            </a:r>
          </a:p>
          <a:p>
            <a:r>
              <a:rPr lang="en-US" sz="2800" dirty="0" smtClean="0"/>
              <a:t>Urban environments</a:t>
            </a:r>
          </a:p>
          <a:p>
            <a:r>
              <a:rPr lang="en-US" sz="2800" dirty="0" smtClean="0"/>
              <a:t>Shopping centers</a:t>
            </a:r>
          </a:p>
          <a:p>
            <a:r>
              <a:rPr lang="en-US" sz="2800" dirty="0" smtClean="0"/>
              <a:t>Industrial </a:t>
            </a:r>
            <a:r>
              <a:rPr lang="en-US" sz="2800" dirty="0" smtClean="0"/>
              <a:t>sites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656667"/>
            <a:ext cx="8229600" cy="1143000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Essentially, any environment that extends learning beyond the </a:t>
            </a:r>
            <a:r>
              <a:rPr lang="en-US" sz="4800" b="1" dirty="0" smtClean="0">
                <a:solidFill>
                  <a:srgbClr val="000090"/>
                </a:solidFill>
                <a:latin typeface="+mj-lt"/>
                <a:ea typeface="+mj-ea"/>
                <a:cs typeface="+mj-cs"/>
              </a:rPr>
              <a:t>classroom!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Another Alternative LE: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Virtual Laboratories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Simulations </a:t>
            </a:r>
            <a:r>
              <a:rPr lang="en-US" dirty="0" smtClean="0"/>
              <a:t>that attempt to represent laboratory experiments as closely as </a:t>
            </a:r>
            <a:r>
              <a:rPr lang="en-US" dirty="0" smtClean="0"/>
              <a:t>possible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3-02-06 at 11.40.34 PM.png"/>
          <p:cNvPicPr>
            <a:picLocks noChangeAspect="1"/>
          </p:cNvPicPr>
          <p:nvPr/>
        </p:nvPicPr>
        <p:blipFill>
          <a:blip r:embed="rId2"/>
          <a:srcRect t="30769"/>
          <a:stretch>
            <a:fillRect/>
          </a:stretch>
        </p:blipFill>
        <p:spPr>
          <a:xfrm>
            <a:off x="0" y="2818190"/>
            <a:ext cx="9526021" cy="4039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860908"/>
                </a:solidFill>
              </a:rPr>
              <a:t>Benefits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93" y="1016000"/>
            <a:ext cx="7313613" cy="5612190"/>
          </a:xfrm>
        </p:spPr>
        <p:txBody>
          <a:bodyPr>
            <a:normAutofit fontScale="32500" lnSpcReduction="20000"/>
          </a:bodyPr>
          <a:lstStyle/>
          <a:p>
            <a:r>
              <a:rPr lang="en-US" sz="7385" dirty="0" smtClean="0"/>
              <a:t>Logistics – geographical distance, safety,</a:t>
            </a:r>
            <a:r>
              <a:rPr lang="en-US" sz="7385" dirty="0" smtClean="0"/>
              <a:t> time, </a:t>
            </a:r>
            <a:r>
              <a:rPr lang="en-US" sz="7385" dirty="0" smtClean="0"/>
              <a:t>costly equipment, teacher prep and cleanup</a:t>
            </a:r>
            <a:endParaRPr lang="en-US" sz="7385" dirty="0" smtClean="0"/>
          </a:p>
          <a:p>
            <a:r>
              <a:rPr lang="en-US" sz="7385" dirty="0" smtClean="0"/>
              <a:t>Automates </a:t>
            </a:r>
            <a:r>
              <a:rPr lang="en-US" sz="7385" dirty="0" smtClean="0"/>
              <a:t>routine </a:t>
            </a:r>
            <a:r>
              <a:rPr lang="en-US" sz="7385" dirty="0" smtClean="0"/>
              <a:t>tasks</a:t>
            </a:r>
          </a:p>
          <a:p>
            <a:r>
              <a:rPr lang="en-US" sz="7385" dirty="0" smtClean="0"/>
              <a:t>Animates routine tasks</a:t>
            </a:r>
          </a:p>
          <a:p>
            <a:r>
              <a:rPr lang="en-US" sz="7385" dirty="0" smtClean="0"/>
              <a:t>Instant feedback</a:t>
            </a:r>
          </a:p>
          <a:p>
            <a:r>
              <a:rPr lang="en-US" sz="7385" dirty="0" smtClean="0"/>
              <a:t>Revision</a:t>
            </a:r>
          </a:p>
          <a:p>
            <a:r>
              <a:rPr lang="en-US" sz="7385" dirty="0" smtClean="0"/>
              <a:t>Full participation</a:t>
            </a:r>
          </a:p>
          <a:p>
            <a:r>
              <a:rPr lang="en-US" sz="7385" dirty="0" smtClean="0"/>
              <a:t>Focus </a:t>
            </a:r>
            <a:r>
              <a:rPr lang="en-US" sz="7385" dirty="0" smtClean="0"/>
              <a:t>on conceptual </a:t>
            </a:r>
            <a:r>
              <a:rPr lang="en-US" sz="7385" dirty="0" smtClean="0"/>
              <a:t>explanations </a:t>
            </a:r>
            <a:r>
              <a:rPr lang="en-US" sz="7385" dirty="0" smtClean="0"/>
              <a:t>(</a:t>
            </a:r>
            <a:r>
              <a:rPr lang="en-US" sz="7385" dirty="0" err="1" smtClean="0"/>
              <a:t>Marbach</a:t>
            </a:r>
            <a:r>
              <a:rPr lang="en-US" sz="7385" dirty="0" smtClean="0"/>
              <a:t>-Ad, </a:t>
            </a:r>
            <a:r>
              <a:rPr lang="en-US" sz="7385" dirty="0" err="1" smtClean="0"/>
              <a:t>Rotbain</a:t>
            </a:r>
            <a:r>
              <a:rPr lang="en-US" sz="7385" dirty="0" smtClean="0"/>
              <a:t>, &amp; </a:t>
            </a:r>
            <a:r>
              <a:rPr lang="en-US" sz="7385" dirty="0" err="1" smtClean="0"/>
              <a:t>Stavy</a:t>
            </a:r>
            <a:r>
              <a:rPr lang="en-US" sz="7385" dirty="0" smtClean="0"/>
              <a:t>, 2008; </a:t>
            </a:r>
            <a:r>
              <a:rPr lang="en-US" sz="7385" dirty="0" err="1" smtClean="0"/>
              <a:t>Raineri</a:t>
            </a:r>
            <a:r>
              <a:rPr lang="en-US" sz="7385" dirty="0" smtClean="0"/>
              <a:t>, 2001</a:t>
            </a:r>
            <a:r>
              <a:rPr lang="en-US" sz="7385" dirty="0" smtClean="0"/>
              <a:t>)</a:t>
            </a:r>
          </a:p>
          <a:p>
            <a:r>
              <a:rPr lang="en-US" sz="7385" dirty="0" smtClean="0"/>
              <a:t>Deepens </a:t>
            </a:r>
            <a:r>
              <a:rPr lang="en-US" sz="7385" dirty="0" smtClean="0"/>
              <a:t>the quality of inquiry learning in a complex, error-prone </a:t>
            </a:r>
            <a:r>
              <a:rPr lang="en-US" sz="7385" dirty="0" smtClean="0"/>
              <a:t>environment (</a:t>
            </a:r>
            <a:r>
              <a:rPr lang="en-US" sz="7385" dirty="0" err="1" smtClean="0"/>
              <a:t>Toth</a:t>
            </a:r>
            <a:r>
              <a:rPr lang="en-US" sz="7385" dirty="0" smtClean="0"/>
              <a:t>, 2009)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52" y="503238"/>
            <a:ext cx="8454572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0908"/>
                </a:solidFill>
              </a:rPr>
              <a:t>This evaluation is limited to </a:t>
            </a:r>
            <a:r>
              <a:rPr lang="en-US" dirty="0" err="1" smtClean="0">
                <a:solidFill>
                  <a:srgbClr val="860908"/>
                </a:solidFill>
              </a:rPr>
              <a:t>VLs</a:t>
            </a:r>
            <a:r>
              <a:rPr lang="en-US" dirty="0" smtClean="0">
                <a:solidFill>
                  <a:srgbClr val="860908"/>
                </a:solidFill>
              </a:rPr>
              <a:t> that…</a:t>
            </a:r>
            <a:endParaRPr lang="en-US" dirty="0">
              <a:solidFill>
                <a:srgbClr val="8609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seek to imitate a real laboratory experiment</a:t>
            </a:r>
            <a:r>
              <a:rPr lang="en-US" sz="2800" dirty="0" smtClean="0"/>
              <a:t> (not just to </a:t>
            </a:r>
            <a:r>
              <a:rPr lang="en-US" sz="2800" dirty="0" smtClean="0"/>
              <a:t>clarify a concept through simulation/</a:t>
            </a:r>
            <a:r>
              <a:rPr lang="en-US" sz="2800" dirty="0" smtClean="0"/>
              <a:t>modeling)</a:t>
            </a:r>
            <a:endParaRPr lang="en-US" sz="2800" dirty="0" smtClean="0"/>
          </a:p>
          <a:p>
            <a:pPr lvl="0"/>
            <a:r>
              <a:rPr lang="en-US" sz="2800" dirty="0" smtClean="0"/>
              <a:t>explore topics that are too complex to be investigated in real </a:t>
            </a:r>
            <a:r>
              <a:rPr lang="en-US" sz="2800" dirty="0" smtClean="0"/>
              <a:t>laboratories</a:t>
            </a:r>
          </a:p>
          <a:p>
            <a:pPr lvl="0"/>
            <a:r>
              <a:rPr lang="en-US" sz="2800" dirty="0" smtClean="0"/>
              <a:t>are assessed from an </a:t>
            </a:r>
            <a:r>
              <a:rPr lang="en-US" sz="2800" dirty="0" smtClean="0"/>
              <a:t>educational context</a:t>
            </a:r>
            <a:r>
              <a:rPr lang="en-US" sz="2800" dirty="0" smtClean="0"/>
              <a:t> rather </a:t>
            </a:r>
            <a:r>
              <a:rPr lang="en-US" sz="2800" dirty="0" smtClean="0"/>
              <a:t>than improving a product’s design from the perspective of </a:t>
            </a:r>
            <a:r>
              <a:rPr lang="en-US" sz="2800" dirty="0" smtClean="0"/>
              <a:t>IT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890933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0908"/>
                </a:solidFill>
              </a:rPr>
              <a:t>Method: Quasi-experimental design</a:t>
            </a:r>
            <a:endParaRPr lang="en-US" dirty="0">
              <a:solidFill>
                <a:srgbClr val="86090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Experimental Group</a:t>
            </a:r>
          </a:p>
          <a:p>
            <a:r>
              <a:rPr lang="en-US" dirty="0" smtClean="0"/>
              <a:t>169</a:t>
            </a:r>
          </a:p>
          <a:p>
            <a:r>
              <a:rPr lang="en-US" dirty="0" smtClean="0"/>
              <a:t>Diverse SES</a:t>
            </a:r>
          </a:p>
          <a:p>
            <a:r>
              <a:rPr lang="en-US" dirty="0" smtClean="0"/>
              <a:t>Same 6 teachers</a:t>
            </a:r>
          </a:p>
          <a:p>
            <a:r>
              <a:rPr lang="en-US" dirty="0" smtClean="0"/>
              <a:t>Equal distribution of males and </a:t>
            </a:r>
            <a:r>
              <a:rPr lang="en-US" dirty="0" smtClean="0"/>
              <a:t>females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Control Group</a:t>
            </a:r>
          </a:p>
          <a:p>
            <a:r>
              <a:rPr lang="en-US" dirty="0" smtClean="0"/>
              <a:t>153</a:t>
            </a:r>
          </a:p>
          <a:p>
            <a:r>
              <a:rPr lang="en-US" dirty="0" smtClean="0"/>
              <a:t>Diverse SES</a:t>
            </a:r>
          </a:p>
          <a:p>
            <a:r>
              <a:rPr lang="en-US" dirty="0" smtClean="0"/>
              <a:t>Same 6 teachers</a:t>
            </a:r>
          </a:p>
          <a:p>
            <a:r>
              <a:rPr lang="en-US" dirty="0" smtClean="0"/>
              <a:t>Equal distribution of males and females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543"/>
            <a:ext cx="7313613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003905"/>
            <a:ext cx="4680325" cy="56605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59" dirty="0" smtClean="0">
                <a:solidFill>
                  <a:srgbClr val="0000FF"/>
                </a:solidFill>
              </a:rPr>
              <a:t>Quantitative: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sz="3097" dirty="0" smtClean="0"/>
              <a:t>LAG Questionnaire</a:t>
            </a:r>
          </a:p>
          <a:p>
            <a:r>
              <a:rPr lang="en-US" sz="3097" dirty="0" smtClean="0"/>
              <a:t>LE:</a:t>
            </a:r>
          </a:p>
          <a:p>
            <a:pPr lvl="1"/>
            <a:r>
              <a:rPr lang="en-US" sz="3097" dirty="0" smtClean="0"/>
              <a:t>Integration</a:t>
            </a:r>
          </a:p>
          <a:p>
            <a:pPr lvl="1"/>
            <a:r>
              <a:rPr lang="en-US" sz="3097" dirty="0" smtClean="0"/>
              <a:t>Material Environment</a:t>
            </a:r>
          </a:p>
          <a:p>
            <a:pPr lvl="1"/>
            <a:r>
              <a:rPr lang="en-US" sz="3097" dirty="0" smtClean="0"/>
              <a:t>Teacher Support</a:t>
            </a:r>
          </a:p>
          <a:p>
            <a:pPr lvl="1"/>
            <a:r>
              <a:rPr lang="en-US" sz="3097" dirty="0" smtClean="0"/>
              <a:t>Task Orientation</a:t>
            </a:r>
          </a:p>
          <a:p>
            <a:pPr lvl="1"/>
            <a:r>
              <a:rPr lang="en-US" sz="3097" dirty="0" smtClean="0"/>
              <a:t>Investigation</a:t>
            </a:r>
          </a:p>
          <a:p>
            <a:pPr lvl="1"/>
            <a:r>
              <a:rPr lang="en-US" sz="3097" dirty="0" smtClean="0"/>
              <a:t>Differentiation</a:t>
            </a:r>
          </a:p>
          <a:p>
            <a:r>
              <a:rPr lang="en-US" sz="3097" dirty="0" smtClean="0"/>
              <a:t>Attitudes:</a:t>
            </a:r>
          </a:p>
          <a:p>
            <a:pPr lvl="1"/>
            <a:r>
              <a:rPr lang="en-US" sz="3097" dirty="0" smtClean="0"/>
              <a:t>Inquiry</a:t>
            </a:r>
          </a:p>
          <a:p>
            <a:pPr lvl="1"/>
            <a:r>
              <a:rPr lang="en-US" sz="3097" dirty="0" smtClean="0"/>
              <a:t>Enjoyment</a:t>
            </a:r>
          </a:p>
          <a:p>
            <a:r>
              <a:rPr lang="en-US" sz="3097" dirty="0" smtClean="0"/>
              <a:t>Achievement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7524" y="1003905"/>
            <a:ext cx="354927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59" dirty="0" smtClean="0">
                <a:solidFill>
                  <a:srgbClr val="0000FF"/>
                </a:solidFill>
              </a:rPr>
              <a:t>Qualitative</a:t>
            </a:r>
          </a:p>
          <a:p>
            <a:r>
              <a:rPr lang="en-US" sz="3097" dirty="0" smtClean="0"/>
              <a:t>Semi-structured interviews</a:t>
            </a:r>
          </a:p>
          <a:p>
            <a:r>
              <a:rPr lang="en-US" sz="3097" dirty="0" smtClean="0"/>
              <a:t>6 students</a:t>
            </a:r>
          </a:p>
          <a:p>
            <a:r>
              <a:rPr lang="en-US" sz="3097" dirty="0" smtClean="0"/>
              <a:t>4 teachers</a:t>
            </a:r>
          </a:p>
          <a:p>
            <a:r>
              <a:rPr lang="en-US" sz="3097" dirty="0" smtClean="0"/>
              <a:t>Analyzed for themes</a:t>
            </a:r>
            <a:endParaRPr lang="en-US" sz="3097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Environment</a:t>
            </a:r>
            <a:endParaRPr lang="en-US" dirty="0"/>
          </a:p>
        </p:txBody>
      </p:sp>
      <p:graphicFrame>
        <p:nvGraphicFramePr>
          <p:cNvPr id="4" name="C 1"/>
          <p:cNvGraphicFramePr>
            <a:graphicFrameLocks noGrp="1"/>
          </p:cNvGraphicFramePr>
          <p:nvPr>
            <p:ph idx="1"/>
          </p:nvPr>
        </p:nvGraphicFramePr>
        <p:xfrm>
          <a:off x="350762" y="858762"/>
          <a:ext cx="8430381" cy="539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8532</TotalTime>
  <Words>610</Words>
  <Application>Microsoft Macintosh PowerPoint</Application>
  <PresentationFormat>On-screen Show (4:3)</PresentationFormat>
  <Paragraphs>87</Paragraphs>
  <Slides>12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Effectiveness of  Virtual Laboratories</vt:lpstr>
      <vt:lpstr>Theoretical Framework: Learning Environments</vt:lpstr>
      <vt:lpstr>Outdoor Learning Environment</vt:lpstr>
      <vt:lpstr>Another Alternative LE: Virtual Laboratories</vt:lpstr>
      <vt:lpstr>Benefits </vt:lpstr>
      <vt:lpstr>This evaluation is limited to VLs that…</vt:lpstr>
      <vt:lpstr>Method: Quasi-experimental design</vt:lpstr>
      <vt:lpstr>Instrumentation</vt:lpstr>
      <vt:lpstr>Material Environment</vt:lpstr>
      <vt:lpstr>Teacher Support</vt:lpstr>
      <vt:lpstr>Inquiry</vt:lpstr>
      <vt:lpstr>Possible 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of  Virtual Laboratories</dc:title>
  <dc:creator>Rachel Oser</dc:creator>
  <cp:lastModifiedBy>Rachel Oser</cp:lastModifiedBy>
  <cp:revision>11</cp:revision>
  <dcterms:created xsi:type="dcterms:W3CDTF">2013-02-01T00:34:39Z</dcterms:created>
  <dcterms:modified xsi:type="dcterms:W3CDTF">2013-02-06T22:41:26Z</dcterms:modified>
</cp:coreProperties>
</file>