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195875" cy="34197925"/>
  <p:notesSz cx="6858000" cy="9144000"/>
  <p:defaultTextStyle>
    <a:defPPr>
      <a:defRPr lang="en-US"/>
    </a:defPPr>
    <a:lvl1pPr marL="0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211248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422496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633743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844991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1056239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267487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478735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689982" algn="l" defTabSz="442249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A318C7ED-C977-4568-AD4B-CD8BE6843164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639" autoAdjust="0"/>
    <p:restoredTop sz="94671" autoAdjust="0"/>
  </p:normalViewPr>
  <p:slideViewPr>
    <p:cSldViewPr>
      <p:cViewPr>
        <p:scale>
          <a:sx n="12" d="100"/>
          <a:sy n="12" d="100"/>
        </p:scale>
        <p:origin x="-1334" y="-14"/>
      </p:cViewPr>
      <p:guideLst>
        <p:guide orient="horz" pos="10771"/>
        <p:guide pos="136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57AEA-0858-4CDE-8174-6C1F93A43C9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685800"/>
            <a:ext cx="4330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1C123-AF50-430C-8B23-13687D6AE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69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1C123-AF50-430C-8B23-13687D6AEB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27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2" y="10623525"/>
            <a:ext cx="36716493" cy="73303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9382" y="19378824"/>
            <a:ext cx="30237113" cy="87394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1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22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3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4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5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6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47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68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60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12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17010" y="1369505"/>
            <a:ext cx="9719072" cy="29179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794" y="1369505"/>
            <a:ext cx="28437284" cy="29179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03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60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77" y="21975336"/>
            <a:ext cx="36716493" cy="6792088"/>
          </a:xfrm>
        </p:spPr>
        <p:txBody>
          <a:bodyPr anchor="t"/>
          <a:lstStyle>
            <a:lvl1pPr algn="l">
              <a:defRPr sz="19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177" y="14494543"/>
            <a:ext cx="36716493" cy="7480794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211248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422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633743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4499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56239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26748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47873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68998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55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793" y="7979519"/>
            <a:ext cx="19078179" cy="22569050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7903" y="7979519"/>
            <a:ext cx="19078179" cy="22569050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53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794" y="7654955"/>
            <a:ext cx="19085680" cy="3190221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1248" indent="0">
              <a:buNone/>
              <a:defRPr sz="9700" b="1"/>
            </a:lvl2pPr>
            <a:lvl3pPr marL="4422496" indent="0">
              <a:buNone/>
              <a:defRPr sz="8700" b="1"/>
            </a:lvl3pPr>
            <a:lvl4pPr marL="6633743" indent="0">
              <a:buNone/>
              <a:defRPr sz="7700" b="1"/>
            </a:lvl4pPr>
            <a:lvl5pPr marL="8844991" indent="0">
              <a:buNone/>
              <a:defRPr sz="7700" b="1"/>
            </a:lvl5pPr>
            <a:lvl6pPr marL="11056239" indent="0">
              <a:buNone/>
              <a:defRPr sz="7700" b="1"/>
            </a:lvl6pPr>
            <a:lvl7pPr marL="13267487" indent="0">
              <a:buNone/>
              <a:defRPr sz="7700" b="1"/>
            </a:lvl7pPr>
            <a:lvl8pPr marL="15478735" indent="0">
              <a:buNone/>
              <a:defRPr sz="7700" b="1"/>
            </a:lvl8pPr>
            <a:lvl9pPr marL="1768998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794" y="10845176"/>
            <a:ext cx="19085680" cy="19703391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2907" y="7654955"/>
            <a:ext cx="19093177" cy="3190221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1248" indent="0">
              <a:buNone/>
              <a:defRPr sz="9700" b="1"/>
            </a:lvl2pPr>
            <a:lvl3pPr marL="4422496" indent="0">
              <a:buNone/>
              <a:defRPr sz="8700" b="1"/>
            </a:lvl3pPr>
            <a:lvl4pPr marL="6633743" indent="0">
              <a:buNone/>
              <a:defRPr sz="7700" b="1"/>
            </a:lvl4pPr>
            <a:lvl5pPr marL="8844991" indent="0">
              <a:buNone/>
              <a:defRPr sz="7700" b="1"/>
            </a:lvl5pPr>
            <a:lvl6pPr marL="11056239" indent="0">
              <a:buNone/>
              <a:defRPr sz="7700" b="1"/>
            </a:lvl6pPr>
            <a:lvl7pPr marL="13267487" indent="0">
              <a:buNone/>
              <a:defRPr sz="7700" b="1"/>
            </a:lvl7pPr>
            <a:lvl8pPr marL="15478735" indent="0">
              <a:buNone/>
              <a:defRPr sz="7700" b="1"/>
            </a:lvl8pPr>
            <a:lvl9pPr marL="1768998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2907" y="10845176"/>
            <a:ext cx="19093177" cy="19703391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3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40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39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96" y="1361585"/>
            <a:ext cx="14211146" cy="5794648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8388" y="1361587"/>
            <a:ext cx="24147694" cy="29186982"/>
          </a:xfrm>
        </p:spPr>
        <p:txBody>
          <a:bodyPr/>
          <a:lstStyle>
            <a:lvl1pPr>
              <a:defRPr sz="15500"/>
            </a:lvl1pPr>
            <a:lvl2pPr>
              <a:defRPr sz="13500"/>
            </a:lvl2pPr>
            <a:lvl3pPr>
              <a:defRPr sz="116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796" y="7156235"/>
            <a:ext cx="14211146" cy="23392334"/>
          </a:xfrm>
        </p:spPr>
        <p:txBody>
          <a:bodyPr/>
          <a:lstStyle>
            <a:lvl1pPr marL="0" indent="0">
              <a:buNone/>
              <a:defRPr sz="6800"/>
            </a:lvl1pPr>
            <a:lvl2pPr marL="2211248" indent="0">
              <a:buNone/>
              <a:defRPr sz="5800"/>
            </a:lvl2pPr>
            <a:lvl3pPr marL="4422496" indent="0">
              <a:buNone/>
              <a:defRPr sz="4800"/>
            </a:lvl3pPr>
            <a:lvl4pPr marL="6633743" indent="0">
              <a:buNone/>
              <a:defRPr sz="4400"/>
            </a:lvl4pPr>
            <a:lvl5pPr marL="8844991" indent="0">
              <a:buNone/>
              <a:defRPr sz="4400"/>
            </a:lvl5pPr>
            <a:lvl6pPr marL="11056239" indent="0">
              <a:buNone/>
              <a:defRPr sz="4400"/>
            </a:lvl6pPr>
            <a:lvl7pPr marL="13267487" indent="0">
              <a:buNone/>
              <a:defRPr sz="4400"/>
            </a:lvl7pPr>
            <a:lvl8pPr marL="15478735" indent="0">
              <a:buNone/>
              <a:defRPr sz="4400"/>
            </a:lvl8pPr>
            <a:lvl9pPr marL="17689982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94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95" y="23938548"/>
            <a:ext cx="25917525" cy="2826081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6695" y="3055648"/>
            <a:ext cx="25917525" cy="20518755"/>
          </a:xfrm>
        </p:spPr>
        <p:txBody>
          <a:bodyPr/>
          <a:lstStyle>
            <a:lvl1pPr marL="0" indent="0">
              <a:buNone/>
              <a:defRPr sz="15500"/>
            </a:lvl1pPr>
            <a:lvl2pPr marL="2211248" indent="0">
              <a:buNone/>
              <a:defRPr sz="13500"/>
            </a:lvl2pPr>
            <a:lvl3pPr marL="4422496" indent="0">
              <a:buNone/>
              <a:defRPr sz="11600"/>
            </a:lvl3pPr>
            <a:lvl4pPr marL="6633743" indent="0">
              <a:buNone/>
              <a:defRPr sz="9700"/>
            </a:lvl4pPr>
            <a:lvl5pPr marL="8844991" indent="0">
              <a:buNone/>
              <a:defRPr sz="9700"/>
            </a:lvl5pPr>
            <a:lvl6pPr marL="11056239" indent="0">
              <a:buNone/>
              <a:defRPr sz="9700"/>
            </a:lvl6pPr>
            <a:lvl7pPr marL="13267487" indent="0">
              <a:buNone/>
              <a:defRPr sz="9700"/>
            </a:lvl7pPr>
            <a:lvl8pPr marL="15478735" indent="0">
              <a:buNone/>
              <a:defRPr sz="9700"/>
            </a:lvl8pPr>
            <a:lvl9pPr marL="17689982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6695" y="26764629"/>
            <a:ext cx="25917525" cy="4013504"/>
          </a:xfrm>
        </p:spPr>
        <p:txBody>
          <a:bodyPr/>
          <a:lstStyle>
            <a:lvl1pPr marL="0" indent="0">
              <a:buNone/>
              <a:defRPr sz="6800"/>
            </a:lvl1pPr>
            <a:lvl2pPr marL="2211248" indent="0">
              <a:buNone/>
              <a:defRPr sz="5800"/>
            </a:lvl2pPr>
            <a:lvl3pPr marL="4422496" indent="0">
              <a:buNone/>
              <a:defRPr sz="4800"/>
            </a:lvl3pPr>
            <a:lvl4pPr marL="6633743" indent="0">
              <a:buNone/>
              <a:defRPr sz="4400"/>
            </a:lvl4pPr>
            <a:lvl5pPr marL="8844991" indent="0">
              <a:buNone/>
              <a:defRPr sz="4400"/>
            </a:lvl5pPr>
            <a:lvl6pPr marL="11056239" indent="0">
              <a:buNone/>
              <a:defRPr sz="4400"/>
            </a:lvl6pPr>
            <a:lvl7pPr marL="13267487" indent="0">
              <a:buNone/>
              <a:defRPr sz="4400"/>
            </a:lvl7pPr>
            <a:lvl8pPr marL="15478735" indent="0">
              <a:buNone/>
              <a:defRPr sz="4400"/>
            </a:lvl8pPr>
            <a:lvl9pPr marL="17689982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8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794" y="1369503"/>
            <a:ext cx="38876288" cy="5699655"/>
          </a:xfrm>
          <a:prstGeom prst="rect">
            <a:avLst/>
          </a:prstGeom>
        </p:spPr>
        <p:txBody>
          <a:bodyPr vert="horz" lIns="442250" tIns="221125" rIns="442250" bIns="2211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794" y="7979519"/>
            <a:ext cx="38876288" cy="22569050"/>
          </a:xfrm>
          <a:prstGeom prst="rect">
            <a:avLst/>
          </a:prstGeom>
        </p:spPr>
        <p:txBody>
          <a:bodyPr vert="horz" lIns="442250" tIns="221125" rIns="442250" bIns="2211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793" y="31696412"/>
            <a:ext cx="10079038" cy="1820723"/>
          </a:xfrm>
          <a:prstGeom prst="rect">
            <a:avLst/>
          </a:prstGeom>
        </p:spPr>
        <p:txBody>
          <a:bodyPr vert="horz" lIns="442250" tIns="221125" rIns="442250" bIns="221125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B070-7E51-4D05-8AA3-1A04B34FD9E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8591" y="31696412"/>
            <a:ext cx="13678694" cy="1820723"/>
          </a:xfrm>
          <a:prstGeom prst="rect">
            <a:avLst/>
          </a:prstGeom>
        </p:spPr>
        <p:txBody>
          <a:bodyPr vert="horz" lIns="442250" tIns="221125" rIns="442250" bIns="221125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57044" y="31696412"/>
            <a:ext cx="10079038" cy="1820723"/>
          </a:xfrm>
          <a:prstGeom prst="rect">
            <a:avLst/>
          </a:prstGeom>
        </p:spPr>
        <p:txBody>
          <a:bodyPr vert="horz" lIns="442250" tIns="221125" rIns="442250" bIns="221125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0017-632C-421F-B7B5-8F9C82AFE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6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22496" rtl="0" eaLnBrk="1" latinLnBrk="0" hangingPunct="1">
        <a:spcBef>
          <a:spcPct val="0"/>
        </a:spcBef>
        <a:buNone/>
        <a:defRPr sz="2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8436" indent="-1658436" algn="l" defTabSz="4422496" rtl="0" eaLnBrk="1" latinLnBrk="0" hangingPunct="1">
        <a:spcBef>
          <a:spcPct val="20000"/>
        </a:spcBef>
        <a:buFont typeface="Arial" pitchFamily="34" charset="0"/>
        <a:buChar char="•"/>
        <a:defRPr sz="15500" kern="1200">
          <a:solidFill>
            <a:schemeClr val="tx1"/>
          </a:solidFill>
          <a:latin typeface="+mn-lt"/>
          <a:ea typeface="+mn-ea"/>
          <a:cs typeface="+mn-cs"/>
        </a:defRPr>
      </a:lvl1pPr>
      <a:lvl2pPr marL="3593278" indent="-1382030" algn="l" defTabSz="4422496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528120" indent="-1105624" algn="l" defTabSz="4422496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39367" indent="-1105624" algn="l" defTabSz="4422496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950615" indent="-1105624" algn="l" defTabSz="4422496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161863" indent="-1105624" algn="l" defTabSz="442249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373111" indent="-1105624" algn="l" defTabSz="442249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584359" indent="-1105624" algn="l" defTabSz="442249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606" indent="-1105624" algn="l" defTabSz="442249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211248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422496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633743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844991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6239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267487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478735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689982" algn="l" defTabSz="442249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hyperlink" Target="http://environment.yale.edu/climate/files/ClimateChangeKnowledge2010.pdf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654337" y="12996817"/>
            <a:ext cx="11734800" cy="82025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Table 1. Demographic data of students</a:t>
            </a: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82% of participants were Caucasian.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199" y="479896"/>
            <a:ext cx="31394400" cy="367822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pPr algn="ctr"/>
            <a:r>
              <a:rPr lang="en-US" sz="48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The impact of </a:t>
            </a:r>
            <a:r>
              <a:rPr lang="en-US" sz="48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Field experience </a:t>
            </a:r>
            <a:r>
              <a:rPr lang="en-US" sz="48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US" sz="48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students’ Conceptual </a:t>
            </a:r>
            <a:r>
              <a:rPr lang="en-US" sz="48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Understanding of Climate </a:t>
            </a:r>
            <a:r>
              <a:rPr lang="en-US" sz="48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Jennifer H. Forrester</a:t>
            </a:r>
            <a:r>
              <a:rPr lang="en-US" sz="4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Sarah Walker</a:t>
            </a:r>
            <a:r>
              <a:rPr lang="en-US" sz="4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Elizabeth Flaherty</a:t>
            </a:r>
            <a:r>
              <a:rPr lang="en-US" sz="4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Merav Ben-David</a:t>
            </a:r>
            <a:r>
              <a:rPr lang="en-US" sz="4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algn="ctr"/>
            <a:r>
              <a:rPr lang="en-US" sz="4800" baseline="30000" dirty="0" smtClean="0"/>
              <a:t>1</a:t>
            </a:r>
            <a:r>
              <a:rPr lang="en-US" sz="4800" dirty="0" smtClean="0"/>
              <a:t>Elementary and Early Childhood Education, University of Wyoming. 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Science Math Teaching Center, University of Wyoming. </a:t>
            </a:r>
            <a:r>
              <a:rPr lang="en-US" sz="4800" baseline="30000" dirty="0" smtClean="0"/>
              <a:t>3 </a:t>
            </a:r>
            <a:r>
              <a:rPr lang="en-US" sz="4800" dirty="0" smtClean="0"/>
              <a:t>Department of Zoology and Physiology, University of Wyoming. </a:t>
            </a:r>
            <a:endParaRPr lang="en-US" sz="5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0537" y="5211762"/>
            <a:ext cx="13944600" cy="832564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Despite scientific evidence suggesting the link between climate change and greenhouse gases (I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2007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many Americans, including college students, continue to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express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misconceptions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phenomenon (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Leiserowitz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2010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Researchers predict that interactions with scientists and the natural environment  will increase knowledge and understanding (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Leiserowitz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2010). Providing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such experiences is critical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enabling citizens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to make informed decisions affecting their local and global community.  </a:t>
            </a:r>
          </a:p>
          <a:p>
            <a:pPr indent="231775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lack of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severe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freezing periods in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Rocky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Mountains has contributed to an unprecedented irruption of the mountain pine beetle, </a:t>
            </a:r>
            <a:r>
              <a:rPr lang="en-US" sz="3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Dendroctonus</a:t>
            </a:r>
            <a:r>
              <a:rPr lang="en-US" sz="3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ponderosae</a:t>
            </a:r>
            <a:r>
              <a:rPr lang="en-US" sz="3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Shuman 2011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) and large expanses of tree mortality over the past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5-7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years. Since 2006,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used this ecological disturbance as an educational tool with the goal of introducing students to the science of climate change and its impact on ecological communities. </a:t>
            </a:r>
            <a:endParaRPr lang="en-US" sz="32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537" y="14050962"/>
            <a:ext cx="14173200" cy="487855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Objectives: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 long-term monitoring data on the effects of climate change on ecological systems.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Provide college students place-based experiences that encourage learning about climate change effects on ecological systems.</a:t>
            </a:r>
          </a:p>
          <a:p>
            <a:pPr marL="347663" lvl="0" indent="-347663">
              <a:buFont typeface="Arial" pitchFamily="34" charset="0"/>
              <a:buChar char="•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Document changes to conceptual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understanding of climate change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by students after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participation in field research.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marL="347663" lvl="0" indent="-347663">
              <a:buFont typeface="Arial" pitchFamily="34" charset="0"/>
              <a:buChar char="•"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Identify activities that contribute to changes in conceptual understanding of climate change impacts.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73337" y="4525962"/>
            <a:ext cx="12649200" cy="795631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pPr algn="ctr"/>
            <a:r>
              <a: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site</a:t>
            </a:r>
          </a:p>
          <a:p>
            <a:pPr algn="ctr"/>
            <a:endParaRPr lang="en-US" sz="54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54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54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54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54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54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5400" dirty="0" smtClean="0"/>
          </a:p>
          <a:p>
            <a:pPr algn="ctr"/>
            <a:r>
              <a:rPr lang="en-US" sz="2800" dirty="0" smtClean="0"/>
              <a:t>Field research was conducted in the Pole Mountain area of Southeast Wyoming over a three-week period in late summer and fall of 2012</a:t>
            </a:r>
            <a:endParaRPr lang="en-US" sz="28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5273337" y="21453499"/>
            <a:ext cx="12649200" cy="12426812"/>
            <a:chOff x="15273337" y="21453499"/>
            <a:chExt cx="12649200" cy="12426812"/>
          </a:xfrm>
        </p:grpSpPr>
        <p:sp>
          <p:nvSpPr>
            <p:cNvPr id="47" name="TextBox 46"/>
            <p:cNvSpPr txBox="1"/>
            <p:nvPr/>
          </p:nvSpPr>
          <p:spPr>
            <a:xfrm>
              <a:off x="15311437" y="22661562"/>
              <a:ext cx="12573000" cy="11218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42250" tIns="221125" rIns="442250" bIns="221125" rtlCol="0">
              <a:spAutoFit/>
            </a:bodyPr>
            <a:lstStyle/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Figure 1. Responses of participants to all questions (except question 10) were similar to those of non-participants (t-test, </a:t>
              </a:r>
              <a:r>
                <a:rPr lang="en-US" sz="2800" i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&gt;0.18) suggesting they represent the total environmentally oriented student population at the University of Wyoming. They exhibited better knowledge of the relationship between climate change and bark beetle infestations than non-participants (t-test, p = 0.016), likely because non-participants were largely familiar with aquatic systems.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73337" y="21453499"/>
              <a:ext cx="12649200" cy="1970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42250" tIns="221125" rIns="442250" bIns="221125" rtlCol="0">
              <a:spAutoFit/>
            </a:bodyPr>
            <a:lstStyle/>
            <a:p>
              <a:r>
                <a:rPr lang="en-US" sz="3300" dirty="0" smtClean="0"/>
                <a:t>Responses </a:t>
              </a:r>
              <a:r>
                <a:rPr lang="en-US" sz="3300" dirty="0"/>
                <a:t>to the survey questions </a:t>
              </a:r>
              <a:r>
                <a:rPr lang="en-US" sz="3300" dirty="0" smtClean="0"/>
                <a:t>coded with </a:t>
              </a:r>
              <a:r>
                <a:rPr lang="en-US" sz="3300" dirty="0"/>
                <a:t>the 7-point </a:t>
              </a:r>
              <a:r>
                <a:rPr lang="en-US" sz="3300" dirty="0" err="1"/>
                <a:t>Likert</a:t>
              </a:r>
              <a:r>
                <a:rPr lang="en-US" sz="3300" dirty="0"/>
                <a:t> scale (1=strongly agree, 2= agree, 3=somewhat agree, 4=neutral, 5=somewhat disagree, 6=disagree, 7=strongly disagree).  </a:t>
              </a:r>
              <a:endParaRPr lang="en-US" sz="33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4375" y="19461162"/>
            <a:ext cx="13492162" cy="7498080"/>
            <a:chOff x="561975" y="23469282"/>
            <a:chExt cx="13492162" cy="7498080"/>
          </a:xfrm>
        </p:grpSpPr>
        <p:sp>
          <p:nvSpPr>
            <p:cNvPr id="28" name="TextBox 27"/>
            <p:cNvSpPr txBox="1"/>
            <p:nvPr/>
          </p:nvSpPr>
          <p:spPr>
            <a:xfrm>
              <a:off x="561975" y="23469282"/>
              <a:ext cx="13492162" cy="7498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42250" tIns="221125" rIns="442250" bIns="221125" rtlCol="0">
              <a:spAutoFit/>
            </a:bodyPr>
            <a:lstStyle/>
            <a:p>
              <a:endParaRPr lang="en-US" sz="28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14375" y="23880762"/>
              <a:ext cx="13106401" cy="6781800"/>
              <a:chOff x="0" y="-206117"/>
              <a:chExt cx="7128456" cy="3668843"/>
            </a:xfrm>
          </p:grpSpPr>
          <p:sp>
            <p:nvSpPr>
              <p:cNvPr id="55" name="TextBox 1"/>
              <p:cNvSpPr txBox="1"/>
              <p:nvPr/>
            </p:nvSpPr>
            <p:spPr>
              <a:xfrm>
                <a:off x="0" y="-206117"/>
                <a:ext cx="2196559" cy="1392055"/>
              </a:xfrm>
              <a:prstGeom prst="rect">
                <a:avLst/>
              </a:prstGeom>
              <a:solidFill>
                <a:schemeClr val="lt1"/>
              </a:solidFill>
              <a:ln w="15875" cap="sq" cmpd="sng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Survey 37 participants 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(those enrolled in “Wildlife Ecology and Management”) </a:t>
                </a:r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 19 non-participants 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(enrolled in “Fisheries Management”) </a:t>
                </a:r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before the activity. </a:t>
                </a:r>
              </a:p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Survey is voluntary!</a:t>
                </a:r>
                <a:endParaRPr lang="en-US" sz="25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2238003" y="206113"/>
                <a:ext cx="455890" cy="266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ight Arrow 56"/>
              <p:cNvSpPr/>
              <p:nvPr/>
            </p:nvSpPr>
            <p:spPr>
              <a:xfrm>
                <a:off x="4310229" y="231879"/>
                <a:ext cx="438150" cy="266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>
                <a:off x="5926565" y="1277909"/>
                <a:ext cx="314325" cy="61834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Left Arrow 58"/>
              <p:cNvSpPr/>
              <p:nvPr/>
            </p:nvSpPr>
            <p:spPr>
              <a:xfrm>
                <a:off x="4558896" y="2638270"/>
                <a:ext cx="414445" cy="29527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Left Arrow 59"/>
              <p:cNvSpPr/>
              <p:nvPr/>
            </p:nvSpPr>
            <p:spPr>
              <a:xfrm>
                <a:off x="1865003" y="2638270"/>
                <a:ext cx="483108" cy="29527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Up-Down Arrow 60"/>
              <p:cNvSpPr/>
              <p:nvPr/>
            </p:nvSpPr>
            <p:spPr>
              <a:xfrm>
                <a:off x="3317799" y="1030572"/>
                <a:ext cx="370762" cy="989351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Box 17"/>
              <p:cNvSpPr txBox="1"/>
              <p:nvPr/>
            </p:nvSpPr>
            <p:spPr>
              <a:xfrm>
                <a:off x="2735338" y="-206117"/>
                <a:ext cx="1533447" cy="1154243"/>
              </a:xfrm>
              <a:prstGeom prst="rect">
                <a:avLst/>
              </a:prstGeom>
              <a:solidFill>
                <a:schemeClr val="lt1"/>
              </a:solidFill>
              <a:ln w="15875" cap="sq" cmpd="sng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35 participant students and 10 non-participants complete surveys (pre-survey)</a:t>
                </a:r>
                <a:endParaRPr lang="en-US" sz="25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18"/>
              <p:cNvSpPr txBox="1"/>
              <p:nvPr/>
            </p:nvSpPr>
            <p:spPr>
              <a:xfrm>
                <a:off x="4748379" y="-206117"/>
                <a:ext cx="2380077" cy="1389242"/>
              </a:xfrm>
              <a:prstGeom prst="rect">
                <a:avLst/>
              </a:prstGeom>
              <a:solidFill>
                <a:schemeClr val="lt1"/>
              </a:solidFill>
              <a:ln w="15875" cap="sq" cmpd="sng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Participants engage in:</a:t>
                </a:r>
              </a:p>
              <a:p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Establishing</a:t>
                </a:r>
                <a:r>
                  <a:rPr lang="en-US" sz="2000" baseline="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trapping grids </a:t>
                </a:r>
              </a:p>
              <a:p>
                <a:r>
                  <a:rPr lang="en-US" sz="2000" baseline="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Setting and checking traps</a:t>
                </a:r>
              </a:p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Handling</a:t>
                </a:r>
                <a:r>
                  <a:rPr lang="en-US" sz="200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chipmunks (sedation, measurements, individual marking with PIT tags)</a:t>
                </a:r>
                <a:endParaRPr lang="en-US" sz="2000" baseline="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2000" baseline="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Surveying vegetation (line transects and </a:t>
                </a:r>
                <a:r>
                  <a:rPr lang="en-US" sz="2000" baseline="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overstory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cover estimation)</a:t>
                </a:r>
                <a:endPara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20"/>
              <p:cNvSpPr txBox="1"/>
              <p:nvPr/>
            </p:nvSpPr>
            <p:spPr>
              <a:xfrm>
                <a:off x="1" y="2514600"/>
                <a:ext cx="1838325" cy="742012"/>
              </a:xfrm>
              <a:prstGeom prst="rect">
                <a:avLst/>
              </a:prstGeom>
              <a:solidFill>
                <a:schemeClr val="lt1"/>
              </a:solidFill>
              <a:ln w="15875" cap="sq" cmpd="sng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19 participants are interviewed following the post survey</a:t>
                </a:r>
                <a:endParaRPr lang="en-US" sz="25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TextBox 21"/>
              <p:cNvSpPr txBox="1"/>
              <p:nvPr/>
            </p:nvSpPr>
            <p:spPr>
              <a:xfrm>
                <a:off x="2403781" y="2061147"/>
                <a:ext cx="2113670" cy="1319132"/>
              </a:xfrm>
              <a:prstGeom prst="rect">
                <a:avLst/>
              </a:prstGeom>
              <a:solidFill>
                <a:schemeClr val="lt1"/>
              </a:solidFill>
              <a:ln w="15875" cap="sq" cmpd="sng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34 participants complete the </a:t>
                </a:r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same </a:t>
                </a:r>
                <a:r>
                  <a:rPr lang="en-US" sz="250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survey following the </a:t>
                </a:r>
                <a:r>
                  <a:rPr lang="en-US" sz="25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field project</a:t>
                </a:r>
                <a:endParaRPr lang="en-US" sz="25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2500" baseline="0" dirty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25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post-survey); only 32 also completed pre-survey.</a:t>
                </a:r>
                <a:endParaRPr lang="en-US" sz="25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23"/>
              <p:cNvSpPr txBox="1"/>
              <p:nvPr/>
            </p:nvSpPr>
            <p:spPr>
              <a:xfrm>
                <a:off x="5056229" y="1978701"/>
                <a:ext cx="1989337" cy="1484025"/>
              </a:xfrm>
              <a:prstGeom prst="rect">
                <a:avLst/>
              </a:prstGeom>
              <a:solidFill>
                <a:schemeClr val="lt1"/>
              </a:solidFill>
              <a:ln w="15875" cap="sq" cmpd="sng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Participants  </a:t>
                </a:r>
                <a:r>
                  <a:rPr lang="en-US" sz="2500" dirty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use chipmunk experience</a:t>
                </a:r>
                <a:r>
                  <a:rPr lang="en-US" sz="2500" baseline="0" dirty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in classroom and </a:t>
                </a:r>
                <a:r>
                  <a:rPr lang="en-US" sz="25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lab:</a:t>
                </a:r>
                <a:r>
                  <a:rPr lang="en-US" sz="250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231775" marR="0" indent="-2317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200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nalyze</a:t>
                </a: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aseline="0" dirty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field </a:t>
                </a: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data </a:t>
                </a:r>
              </a:p>
              <a:p>
                <a:pPr marL="231775" marR="0" indent="-2317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Review </a:t>
                </a: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literature </a:t>
                </a:r>
                <a:endPara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31775" marR="0" indent="-2317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elp </a:t>
                </a:r>
                <a:r>
                  <a:rPr lang="en-US" sz="2000" baseline="0" dirty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prepare grad student </a:t>
                </a:r>
                <a:r>
                  <a:rPr lang="en-US" sz="2000" baseline="0" dirty="0" smtClean="0">
                    <a:solidFill>
                      <a:schemeClr val="dk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presentation</a:t>
                </a:r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62175" y="26623962"/>
              <a:ext cx="4953000" cy="118523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42250" tIns="221125" rIns="442250" bIns="221125" rtlCol="0">
              <a:spAutoFit/>
            </a:bodyPr>
            <a:lstStyle/>
            <a:p>
              <a:pPr algn="ctr"/>
              <a:r>
                <a:rPr lang="en-US" sz="2800" b="1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Compare </a:t>
              </a:r>
            </a:p>
            <a:p>
              <a:pPr algn="ctr"/>
              <a:r>
                <a:rPr lang="en-US" sz="2000" b="1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(paired-sample statistics)</a:t>
              </a:r>
              <a:endParaRPr lang="en-US" sz="2000" b="1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151137" y="31414357"/>
            <a:ext cx="14892338" cy="260100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r>
              <a:rPr lang="en-US" sz="20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References</a:t>
            </a:r>
          </a:p>
          <a:p>
            <a:r>
              <a:rPr lang="en-US" sz="2000" dirty="0" smtClean="0"/>
              <a:t>Intergovernmental </a:t>
            </a:r>
            <a:r>
              <a:rPr lang="en-US" sz="2000" dirty="0"/>
              <a:t>Panel on Climate Change. 2007a. Climate change 2007: The physical </a:t>
            </a:r>
          </a:p>
          <a:p>
            <a:r>
              <a:rPr lang="en-US" sz="2000" dirty="0"/>
              <a:t>science basis. Geneva: IPCC. www.ipcc.ch.</a:t>
            </a:r>
          </a:p>
          <a:p>
            <a:r>
              <a:rPr lang="en-US" sz="2000" dirty="0" err="1" smtClean="0"/>
              <a:t>Leiserowitz</a:t>
            </a:r>
            <a:r>
              <a:rPr lang="en-US" sz="2000" dirty="0"/>
              <a:t>, A., N. Smith, and J.R. </a:t>
            </a:r>
            <a:r>
              <a:rPr lang="en-US" sz="2000" dirty="0" err="1"/>
              <a:t>Malon</a:t>
            </a:r>
            <a:r>
              <a:rPr lang="en-US" sz="2000" dirty="0"/>
              <a:t>. 2010. . Yale University, New Haven, CT: Yale Project on Climate </a:t>
            </a:r>
            <a:r>
              <a:rPr lang="en-US" sz="2000" dirty="0" smtClean="0"/>
              <a:t> Change Communication</a:t>
            </a:r>
            <a:r>
              <a:rPr lang="en-US" sz="2000" dirty="0"/>
              <a:t>. </a:t>
            </a:r>
            <a:r>
              <a:rPr lang="en-US" sz="2000" dirty="0" smtClean="0"/>
              <a:t>h</a:t>
            </a:r>
            <a:r>
              <a:rPr lang="en-US" sz="2000" dirty="0" smtClean="0">
                <a:hlinkClick r:id="rId4"/>
              </a:rPr>
              <a:t>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environment.yale.edu/climate/files/ClimateChangeKnowledge2010.pdf</a:t>
            </a:r>
            <a:r>
              <a:rPr lang="en-US" sz="2000" dirty="0" smtClean="0"/>
              <a:t> Accessed </a:t>
            </a:r>
            <a:r>
              <a:rPr lang="en-US" sz="2000" dirty="0"/>
              <a:t>16 July 2012. </a:t>
            </a:r>
          </a:p>
          <a:p>
            <a:r>
              <a:rPr lang="en-US" sz="2000" dirty="0" smtClean="0"/>
              <a:t>Shuman</a:t>
            </a:r>
            <a:r>
              <a:rPr lang="en-US" sz="2000" dirty="0" smtClean="0"/>
              <a:t>, B. 2012. Recent </a:t>
            </a:r>
            <a:r>
              <a:rPr lang="en-US" sz="2000" dirty="0"/>
              <a:t>Wyoming temperature trends, their drivers, and impacts in a 14,000-year </a:t>
            </a:r>
            <a:r>
              <a:rPr lang="en-US" sz="2000" dirty="0" smtClean="0"/>
              <a:t>context. Climatic Change 112, no.2: 429-447. </a:t>
            </a:r>
            <a:endParaRPr lang="en-US" sz="2000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937" y="31540444"/>
            <a:ext cx="14782800" cy="21701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r>
              <a:rPr lang="en-US" sz="2800" dirty="0" smtClean="0"/>
              <a:t>Funding </a:t>
            </a:r>
            <a:r>
              <a:rPr lang="en-US" sz="2800" dirty="0"/>
              <a:t>was provided by the Wyoming </a:t>
            </a:r>
            <a:r>
              <a:rPr lang="en-US" sz="2800" dirty="0" smtClean="0"/>
              <a:t>Governor's </a:t>
            </a:r>
            <a:r>
              <a:rPr lang="en-US" sz="2800" dirty="0"/>
              <a:t>Big Game License Coalition, </a:t>
            </a:r>
            <a:r>
              <a:rPr lang="en-US" sz="2800" dirty="0" smtClean="0"/>
              <a:t> the Wyoming Wildlife – The </a:t>
            </a:r>
            <a:r>
              <a:rPr lang="en-US" sz="2800" dirty="0" smtClean="0"/>
              <a:t>Foundation, The </a:t>
            </a:r>
            <a:r>
              <a:rPr lang="en-US" sz="2800" dirty="0"/>
              <a:t>University of Wyoming College of Arts and Sciences, Department of Zoology and Physiology,  </a:t>
            </a:r>
            <a:r>
              <a:rPr lang="en-US" sz="2800" dirty="0" err="1"/>
              <a:t>EPSCoR</a:t>
            </a:r>
            <a:r>
              <a:rPr lang="en-US" sz="2800" dirty="0"/>
              <a:t> Undergraduate Research Program, Wyoming NASA Space Grant Consortium, and the UW Science Posse</a:t>
            </a:r>
            <a:endParaRPr lang="en-US" sz="28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4305" b="36592"/>
          <a:stretch>
            <a:fillRect/>
          </a:stretch>
        </p:blipFill>
        <p:spPr bwMode="auto">
          <a:xfrm>
            <a:off x="15450601" y="5698514"/>
            <a:ext cx="12090936" cy="55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9" name="Group 78"/>
          <p:cNvGrpSpPr/>
          <p:nvPr/>
        </p:nvGrpSpPr>
        <p:grpSpPr>
          <a:xfrm>
            <a:off x="28151137" y="5211762"/>
            <a:ext cx="14706601" cy="16230600"/>
            <a:chOff x="28151136" y="5211762"/>
            <a:chExt cx="14706601" cy="16230600"/>
          </a:xfrm>
        </p:grpSpPr>
        <p:sp>
          <p:nvSpPr>
            <p:cNvPr id="17" name="TextBox 16"/>
            <p:cNvSpPr txBox="1"/>
            <p:nvPr/>
          </p:nvSpPr>
          <p:spPr>
            <a:xfrm>
              <a:off x="28151137" y="5211762"/>
              <a:ext cx="14706600" cy="1623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42250" tIns="221125" rIns="442250" bIns="221125" rtlCol="0">
              <a:spAutoFit/>
            </a:bodyPr>
            <a:lstStyle/>
            <a:p>
              <a:pPr algn="ctr"/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54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8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more students believed climate change was important to them personally (Q4; paired t-test, p = 0.02);   more students responded that climate change is the most significant conservation challenge (Q6; p = 0.018); finally, the understanding that climate change influences bark beetle eruptions was intensified following the experience (Q10; p = 0.044, see Figure 1).</a:t>
              </a:r>
              <a:endParaRPr lang="en-US" sz="2800" cap="all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28760736" y="5516561"/>
            <a:ext cx="13639800" cy="12998340"/>
          </p:xfrm>
          <a:graphic>
            <a:graphicData uri="http://schemas.openxmlformats.org/presentationml/2006/ole">
              <p:oleObj spid="_x0000_s1038" name="SPW 10.0 Graph" r:id="rId6" imgW="29297376" imgH="9294876" progId="SigmaPlotGraphicObject.9">
                <p:embed/>
              </p:oleObj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28151136" y="15955961"/>
              <a:ext cx="10744200" cy="3031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42250" tIns="221125" rIns="442250" bIns="221125" rtlCol="0">
              <a:spAutoFit/>
            </a:bodyPr>
            <a:lstStyle/>
            <a:p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Figure 2. </a:t>
              </a:r>
              <a:r>
                <a:rPr lang="en-US" sz="2800" dirty="0" smtClean="0">
                  <a:latin typeface="Tahoma" pitchFamily="34" charset="0"/>
                  <a:cs typeface="Tahoma" pitchFamily="34" charset="0"/>
                </a:rPr>
                <a:t>Our findings suggest this field experience significantly affected students’ perceptions of the relevancy and importance of climate change </a:t>
              </a:r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This was evident from responses to 4 of 10 questions.  Following participation more students felt they were better informed regarding climate change (Q1; paired t-test, p = 0.015); </a:t>
              </a:r>
              <a:endParaRPr lang="en-US" sz="28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915984" y="5973761"/>
              <a:ext cx="1341979" cy="8774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8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Q1</a:t>
              </a:r>
              <a:endParaRPr lang="en-US" sz="28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021320" y="5973761"/>
              <a:ext cx="1341979" cy="8774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8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Q4</a:t>
              </a:r>
              <a:endParaRPr lang="en-US" sz="28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911773" y="10850561"/>
              <a:ext cx="1341979" cy="8774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8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Q6</a:t>
              </a:r>
              <a:endParaRPr lang="en-US" sz="28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47337" y="10850561"/>
              <a:ext cx="1537546" cy="8774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8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Q10</a:t>
              </a:r>
              <a:endParaRPr lang="en-US" sz="28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2" name="Picture 71" descr="IMG_08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9" y="411162"/>
            <a:ext cx="5715000" cy="4286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3" name="Picture 72" descr="Esterbrook (240).JPG"/>
          <p:cNvPicPr>
            <a:picLocks noChangeAspect="1"/>
          </p:cNvPicPr>
          <p:nvPr/>
        </p:nvPicPr>
        <p:blipFill>
          <a:blip r:embed="rId8" cstate="print"/>
          <a:srcRect l="45536" t="9677"/>
          <a:stretch>
            <a:fillRect/>
          </a:stretch>
        </p:blipFill>
        <p:spPr>
          <a:xfrm>
            <a:off x="10548937" y="27533365"/>
            <a:ext cx="3048000" cy="33577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4" name="Picture 73" descr="Esterbrook 2009022.jpg"/>
          <p:cNvPicPr>
            <a:picLocks noChangeAspect="1"/>
          </p:cNvPicPr>
          <p:nvPr/>
        </p:nvPicPr>
        <p:blipFill>
          <a:blip r:embed="rId9" cstate="print"/>
          <a:srcRect l="10057" r="17313" b="25507"/>
          <a:stretch>
            <a:fillRect/>
          </a:stretch>
        </p:blipFill>
        <p:spPr>
          <a:xfrm>
            <a:off x="37795199" y="639762"/>
            <a:ext cx="5138738" cy="395287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75" name="Picture 2" descr="http://www.sciuridae.org/Tamias%20minimus/20090817%20Tamias%20minimus%20silvaticus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" y="27329381"/>
            <a:ext cx="7696200" cy="379038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0253426"/>
              </p:ext>
            </p:extLst>
          </p:nvPr>
        </p:nvGraphicFramePr>
        <p:xfrm>
          <a:off x="15868650" y="13898562"/>
          <a:ext cx="11291887" cy="6604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3810000"/>
                <a:gridCol w="2895600"/>
                <a:gridCol w="3138487"/>
              </a:tblGrid>
              <a:tr h="10510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Proportion of participants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Proportion of non-participants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3575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Class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Seniors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(3</a:t>
                      </a:r>
                      <a:r>
                        <a:rPr lang="en-US" sz="3000" baseline="30000" dirty="0" smtClean="0"/>
                        <a:t>rd</a:t>
                      </a:r>
                      <a:r>
                        <a:rPr lang="en-US" sz="3000" dirty="0" smtClean="0"/>
                        <a:t> year)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0.76</a:t>
                      </a:r>
                      <a:endParaRPr lang="en-US" sz="3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0.40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8682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Juniors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(4</a:t>
                      </a:r>
                      <a:r>
                        <a:rPr lang="en-US" sz="3000" baseline="30000" dirty="0" smtClean="0"/>
                        <a:t>th</a:t>
                      </a:r>
                      <a:r>
                        <a:rPr lang="en-US" sz="3000" dirty="0" smtClean="0"/>
                        <a:t> year)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0.24</a:t>
                      </a:r>
                      <a:endParaRPr lang="en-US" sz="3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0.30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000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Freshman (1</a:t>
                      </a:r>
                      <a:r>
                        <a:rPr lang="en-US" sz="3000" baseline="30000" dirty="0" smtClean="0"/>
                        <a:t>st</a:t>
                      </a:r>
                      <a:r>
                        <a:rPr lang="en-US" sz="3000" dirty="0" smtClean="0"/>
                        <a:t> year)/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Sophomore (2</a:t>
                      </a:r>
                      <a:r>
                        <a:rPr lang="en-US" sz="3000" baseline="30000" dirty="0" smtClean="0"/>
                        <a:t>nd</a:t>
                      </a:r>
                      <a:r>
                        <a:rPr lang="en-US" sz="3000" dirty="0" smtClean="0"/>
                        <a:t> year)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0.30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815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Major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Wildlife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0.68</a:t>
                      </a:r>
                      <a:endParaRPr lang="en-US" sz="3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0.40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8682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Other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0.32</a:t>
                      </a:r>
                      <a:endParaRPr lang="en-US" sz="3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0.60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8682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Gender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Male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0.57</a:t>
                      </a:r>
                      <a:endParaRPr lang="en-US" sz="3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0.50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2275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Female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0.43</a:t>
                      </a:r>
                      <a:endParaRPr lang="en-US" sz="3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0.50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17192625" y="23728362"/>
            <a:ext cx="8810625" cy="6858000"/>
            <a:chOff x="17192625" y="23575962"/>
            <a:chExt cx="8810625" cy="6858000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7192625" y="23575962"/>
            <a:ext cx="8810625" cy="6616877"/>
          </p:xfrm>
          <a:graphic>
            <a:graphicData uri="http://schemas.openxmlformats.org/presentationml/2006/ole">
              <p:oleObj spid="_x0000_s1037" name="SPW 10.0 Graph" r:id="rId11" imgW="5739689" imgH="4538167" progId="SigmaPlotGraphicObject.9">
                <p:embed/>
              </p:oleObj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19083337" y="29671962"/>
              <a:ext cx="1032599" cy="754345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0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20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260538" y="29671962"/>
              <a:ext cx="1032599" cy="754345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0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0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479738" y="29679617"/>
              <a:ext cx="1032599" cy="754345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0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20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98938" y="29679617"/>
              <a:ext cx="1032599" cy="754345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0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20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918138" y="29679617"/>
              <a:ext cx="1032599" cy="754345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442250" tIns="221125" rIns="442250" bIns="221125" rtlCol="0">
              <a:spAutoFit/>
            </a:bodyPr>
            <a:lstStyle/>
            <a:p>
              <a:pPr algn="ctr"/>
              <a:r>
                <a:rPr lang="en-US" sz="2000" cap="all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2000" cap="all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8151138" y="21823362"/>
            <a:ext cx="14554199" cy="389366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42250" tIns="221125" rIns="442250" bIns="221125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Interview responses included statements such as:</a:t>
            </a:r>
          </a:p>
          <a:p>
            <a:r>
              <a:rPr lang="en-US" sz="2800" dirty="0" smtClean="0"/>
              <a:t>“…</a:t>
            </a:r>
            <a:r>
              <a:rPr lang="en-US" sz="2800" dirty="0" smtClean="0"/>
              <a:t>it made it easier to learn in the classroom.”</a:t>
            </a:r>
          </a:p>
          <a:p>
            <a:r>
              <a:rPr lang="en-US" sz="2800" dirty="0" smtClean="0"/>
              <a:t>“</a:t>
            </a:r>
            <a:r>
              <a:rPr lang="en-US" sz="2800" dirty="0" smtClean="0"/>
              <a:t>You’re not just using imaginary data that your teacher provided for you, you’ve actually went out and collected this information…”</a:t>
            </a:r>
          </a:p>
          <a:p>
            <a:r>
              <a:rPr lang="en-US" sz="2800" dirty="0" smtClean="0"/>
              <a:t>“I think it makes you care about it a lot more. Actually doing the study in an area where you know like you go every day and you know what’s going on. If we just read a paper about it would I think I wouldn’t care as much if I just read a paper on a study than actually doing a study ourselves</a:t>
            </a:r>
            <a:r>
              <a:rPr lang="en-US" sz="2800" dirty="0" smtClean="0"/>
              <a:t>.”</a:t>
            </a:r>
            <a:endParaRPr lang="en-US" sz="2800" dirty="0" smtClean="0"/>
          </a:p>
        </p:txBody>
      </p:sp>
      <p:pic>
        <p:nvPicPr>
          <p:cNvPr id="82" name="Picture 81" descr="Summer 2010 02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60737" y="26090562"/>
            <a:ext cx="6553200" cy="4914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3" name="Picture 82" descr="IMG_131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37472302" y="26522997"/>
            <a:ext cx="5288280" cy="3966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39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85000"/>
          </a:schemeClr>
        </a:solidFill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lIns="442250" tIns="221125" rIns="442250" bIns="221125" rtlCol="0">
        <a:spAutoFit/>
      </a:bodyPr>
      <a:lstStyle>
        <a:defPPr algn="ctr">
          <a:defRPr sz="7200" cap="all"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972</Words>
  <Application>Microsoft Office PowerPoint</Application>
  <PresentationFormat>Custom</PresentationFormat>
  <Paragraphs>138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SPW 10.0 Graph</vt:lpstr>
      <vt:lpstr>Slide 1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Walker</dc:creator>
  <cp:lastModifiedBy>Merav Ben-David</cp:lastModifiedBy>
  <cp:revision>89</cp:revision>
  <dcterms:created xsi:type="dcterms:W3CDTF">2013-01-17T22:39:33Z</dcterms:created>
  <dcterms:modified xsi:type="dcterms:W3CDTF">2013-01-29T19:03:31Z</dcterms:modified>
</cp:coreProperties>
</file>